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62"/>
  </p:notesMasterIdLst>
  <p:handoutMasterIdLst>
    <p:handoutMasterId r:id="rId63"/>
  </p:handoutMasterIdLst>
  <p:sldIdLst>
    <p:sldId id="372" r:id="rId2"/>
    <p:sldId id="257" r:id="rId3"/>
    <p:sldId id="469" r:id="rId4"/>
    <p:sldId id="405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6" r:id="rId13"/>
    <p:sldId id="415" r:id="rId14"/>
    <p:sldId id="417" r:id="rId15"/>
    <p:sldId id="418" r:id="rId16"/>
    <p:sldId id="419" r:id="rId17"/>
    <p:sldId id="420" r:id="rId18"/>
    <p:sldId id="422" r:id="rId19"/>
    <p:sldId id="423" r:id="rId20"/>
    <p:sldId id="421" r:id="rId21"/>
    <p:sldId id="426" r:id="rId22"/>
    <p:sldId id="427" r:id="rId23"/>
    <p:sldId id="428" r:id="rId24"/>
    <p:sldId id="429" r:id="rId25"/>
    <p:sldId id="430" r:id="rId26"/>
    <p:sldId id="432" r:id="rId27"/>
    <p:sldId id="431" r:id="rId28"/>
    <p:sldId id="433" r:id="rId29"/>
    <p:sldId id="434" r:id="rId30"/>
    <p:sldId id="435" r:id="rId31"/>
    <p:sldId id="436" r:id="rId32"/>
    <p:sldId id="437" r:id="rId33"/>
    <p:sldId id="438" r:id="rId34"/>
    <p:sldId id="439" r:id="rId35"/>
    <p:sldId id="440" r:id="rId36"/>
    <p:sldId id="441" r:id="rId37"/>
    <p:sldId id="442" r:id="rId38"/>
    <p:sldId id="443" r:id="rId39"/>
    <p:sldId id="444" r:id="rId40"/>
    <p:sldId id="445" r:id="rId41"/>
    <p:sldId id="446" r:id="rId42"/>
    <p:sldId id="447" r:id="rId43"/>
    <p:sldId id="449" r:id="rId44"/>
    <p:sldId id="450" r:id="rId45"/>
    <p:sldId id="451" r:id="rId46"/>
    <p:sldId id="452" r:id="rId47"/>
    <p:sldId id="453" r:id="rId48"/>
    <p:sldId id="454" r:id="rId49"/>
    <p:sldId id="455" r:id="rId50"/>
    <p:sldId id="456" r:id="rId51"/>
    <p:sldId id="457" r:id="rId52"/>
    <p:sldId id="464" r:id="rId53"/>
    <p:sldId id="459" r:id="rId54"/>
    <p:sldId id="460" r:id="rId55"/>
    <p:sldId id="461" r:id="rId56"/>
    <p:sldId id="462" r:id="rId57"/>
    <p:sldId id="463" r:id="rId58"/>
    <p:sldId id="467" r:id="rId59"/>
    <p:sldId id="465" r:id="rId60"/>
    <p:sldId id="468" r:id="rId61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0">
          <p15:clr>
            <a:srgbClr val="A4A3A4"/>
          </p15:clr>
        </p15:guide>
        <p15:guide id="2" pos="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00"/>
    <a:srgbClr val="81FFFF"/>
    <a:srgbClr val="CCFFFF"/>
    <a:srgbClr val="00FFFF"/>
    <a:srgbClr val="FFFF66"/>
    <a:srgbClr val="9FFFF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8" autoAdjust="0"/>
    <p:restoredTop sz="94727" autoAdjust="0"/>
  </p:normalViewPr>
  <p:slideViewPr>
    <p:cSldViewPr snapToGrid="0">
      <p:cViewPr varScale="1">
        <p:scale>
          <a:sx n="82" d="100"/>
          <a:sy n="82" d="100"/>
        </p:scale>
        <p:origin x="90" y="498"/>
      </p:cViewPr>
      <p:guideLst>
        <p:guide orient="horz" pos="4150"/>
        <p:guide pos="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CB5C79D8-B94A-4749-B170-D824E1949DD6}" type="slidenum">
              <a:rPr lang="en-US" altLang="en-US" sz="1400">
                <a:effectLst/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40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03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notes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9E35FA01-BA6E-48CA-B9E1-FB8FA74B5603}" type="slidenum">
              <a:rPr lang="en-US" altLang="en-US" sz="1400">
                <a:effectLst/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40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127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9067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13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957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26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628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942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86474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507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60644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44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536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09085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83942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6030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3360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5576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5657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7852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650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5282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941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5812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99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0633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4122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2841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9822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4313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46153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7935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1525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046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31501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72836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67558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9418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7878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19461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017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6675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16282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04664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771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49681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942302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7858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36534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992050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79681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00994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120662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02180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967118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626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537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634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112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86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big_logo_ttl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0"/>
            <a:ext cx="37338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43"/>
          <p:cNvSpPr>
            <a:spLocks noChangeShapeType="1"/>
          </p:cNvSpPr>
          <p:nvPr/>
        </p:nvSpPr>
        <p:spPr bwMode="auto">
          <a:xfrm>
            <a:off x="1143000" y="1219200"/>
            <a:ext cx="0" cy="51054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5400" y="1219200"/>
            <a:ext cx="73152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429000"/>
            <a:ext cx="7315200" cy="2057400"/>
          </a:xfrm>
        </p:spPr>
        <p:txBody>
          <a:bodyPr/>
          <a:lstStyle>
            <a:lvl1pPr marL="0" indent="0">
              <a:buFont typeface="Wingdings" charset="0"/>
              <a:buNone/>
              <a:defRPr sz="3200">
                <a:solidFill>
                  <a:srgbClr val="2D6CC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A6A781-DFE5-C041-97D9-C8123DC5D4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 dirty="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18195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212116-BD21-F248-BE83-43E3617DD1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606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4641FF-3672-2A47-8988-A7C5F4855A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048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E5AFE8E-6CA8-6B49-BFD6-97EB78C6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672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4F6988-7F6B-024F-AE63-8428D9A42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5905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FD732-1950-9148-B6B9-0FC607D99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708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D6EC74-4528-D74E-A829-B587B6DF1F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2728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392C84-0764-AE47-8980-00977A2DE5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5152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D7181B-B15F-FD4C-BBF1-E47CDD0952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1063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644C34-1CCE-1145-A97B-6D432DA7D2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8841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2C68B2-22F7-9C48-9A9B-CC4142327E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7332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GradSucces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011863"/>
            <a:ext cx="312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3C18B7-FEB4-854F-9158-2CC625E00D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069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1" descr="small_logo_inside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025" y="0"/>
            <a:ext cx="1323975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467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+mn-cs"/>
              </a:defRPr>
            </a:lvl1pPr>
          </a:lstStyle>
          <a:p>
            <a:pPr>
              <a:defRPr/>
            </a:pPr>
            <a:fld id="{8E3F2606-DE97-1C4C-8E25-3031CC462A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4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rgbClr val="0F5494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Blip>
          <a:blip r:embed="rId14"/>
        </a:buBlip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Blip>
          <a:blip r:embed="rId15"/>
        </a:buBlip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Blip>
          <a:blip r:embed="rId16"/>
        </a:buBlip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0"/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0"/>
        <a:buBlip>
          <a:blip r:embed="rId16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219200"/>
            <a:ext cx="760857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cs typeface="+mj-cs"/>
              </a:rPr>
              <a:t>Survey Sampling and Methods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cs typeface="+mn-cs"/>
              </a:rPr>
              <a:t>UCR </a:t>
            </a:r>
            <a:r>
              <a:rPr lang="en-US" dirty="0" err="1" smtClean="0">
                <a:cs typeface="+mn-cs"/>
              </a:rPr>
              <a:t>GradQuant</a:t>
            </a:r>
            <a:r>
              <a:rPr lang="en-US" dirty="0" smtClean="0">
                <a:cs typeface="+mn-cs"/>
              </a:rPr>
              <a:t> Workshop </a:t>
            </a:r>
          </a:p>
          <a:p>
            <a:pPr algn="ctr" eaLnBrk="1" hangingPunct="1">
              <a:defRPr/>
            </a:pPr>
            <a:r>
              <a:rPr lang="en-US" dirty="0" smtClean="0">
                <a:cs typeface="+mn-cs"/>
              </a:rPr>
              <a:t>12/02/2014</a:t>
            </a:r>
          </a:p>
        </p:txBody>
      </p:sp>
    </p:spTree>
    <p:extLst>
      <p:ext uri="{BB962C8B-B14F-4D97-AF65-F5344CB8AC3E}">
        <p14:creationId xmlns:p14="http://schemas.microsoft.com/office/powerpoint/2010/main" val="31068630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4991" y="1345090"/>
                <a:ext cx="8010843" cy="51055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𝑚𝑎𝑟𝑔𝑖𝑛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𝑒𝑟𝑟𝑜𝑟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1.96∗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𝑝𝑞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b="0" dirty="0" smtClean="0">
                  <a:solidFill>
                    <a:srgbClr val="000000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1.96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𝑝𝑞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𝑚𝑎𝑟𝑔𝑖𝑛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𝑜𝑓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𝑒𝑟𝑟𝑜𝑟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1.96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𝑝𝑞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l">
                  <a:spcAft>
                    <a:spcPts val="1200"/>
                  </a:spcAft>
                </a:pPr>
                <a:r>
                  <a:rPr lang="en-US" sz="2400" dirty="0" smtClean="0"/>
                  <a:t>This </a:t>
                </a:r>
                <a:r>
                  <a:rPr lang="en-US" sz="2400" dirty="0"/>
                  <a:t>example also shows that:</a:t>
                </a:r>
              </a:p>
              <a:p>
                <a:pPr marL="457200" indent="-457200" algn="l">
                  <a:buAutoNum type="arabicPeriod"/>
                </a:pPr>
                <a:r>
                  <a:rPr lang="en-US" sz="2400" dirty="0"/>
                  <a:t>I</a:t>
                </a:r>
                <a:r>
                  <a:rPr lang="en-US" sz="2400" dirty="0" smtClean="0"/>
                  <a:t>f </a:t>
                </a:r>
                <a:r>
                  <a:rPr lang="en-US" sz="2400" dirty="0"/>
                  <a:t>we know/guess an estimated value (p), we can estimate </a:t>
                </a:r>
                <a:r>
                  <a:rPr lang="en-US" sz="2400" dirty="0" smtClean="0"/>
                  <a:t>the required sample </a:t>
                </a:r>
                <a:r>
                  <a:rPr lang="en-US" sz="2400" dirty="0"/>
                  <a:t>size with a specified “margin of error</a:t>
                </a:r>
                <a:r>
                  <a:rPr lang="en-US" sz="2400" dirty="0" smtClean="0"/>
                  <a:t>”.</a:t>
                </a:r>
              </a:p>
              <a:p>
                <a:pPr marL="457200" indent="-457200" algn="l">
                  <a:buFontTx/>
                  <a:buAutoNum type="arabicPeriod"/>
                </a:pPr>
                <a:r>
                  <a:rPr lang="en-US" sz="2400" dirty="0"/>
                  <a:t>If sample size even increased significantly, the gain in efficiency would be small. </a:t>
                </a:r>
                <a:endParaRPr lang="en-US" sz="2400" dirty="0">
                  <a:latin typeface="Book Antiqua" panose="02040602050305030304" pitchFamily="18" charset="0"/>
                </a:endParaRPr>
              </a:p>
              <a:p>
                <a:pPr algn="l"/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91" y="1345090"/>
                <a:ext cx="8010843" cy="5105565"/>
              </a:xfrm>
              <a:prstGeom prst="rect">
                <a:avLst/>
              </a:prstGeom>
              <a:blipFill rotWithShape="0">
                <a:blip r:embed="rId3"/>
                <a:stretch>
                  <a:fillRect l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0753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047750"/>
            <a:ext cx="85153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Explore the questions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What was the target population? (US population)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What was the sample population? (Adults whom could be reached by telephone)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How the survey was conducted? (By telephone interview)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How was the sample selected? (Randomly selected from telephone list)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How reliable are the estimates? Precision of the estimates?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How much confidence do we have on the estimates?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Why </a:t>
            </a:r>
            <a:r>
              <a:rPr lang="en-US" sz="2400" dirty="0"/>
              <a:t>872 adults were selected for the survey?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Can an estimate based on about 1000 respondents represents 187 million adults of the US?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All </a:t>
            </a:r>
            <a:r>
              <a:rPr lang="en-US" sz="2400" dirty="0"/>
              <a:t>these issues are part of the sample survey methods.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39111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42060"/>
            <a:ext cx="85153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Advantages of Sampling</a:t>
            </a:r>
            <a:endParaRPr lang="en-US" sz="2400" dirty="0"/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Sampling can provide reliable information at far less cost than a census.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Data can be collected more quickly, so estimates can be published in a timely fashion.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Estimate based on sample surveys are often more accurate than those based on a census because investigators can be more careful when collecting data. </a:t>
            </a:r>
          </a:p>
        </p:txBody>
      </p:sp>
    </p:spTree>
    <p:extLst>
      <p:ext uri="{BB962C8B-B14F-4D97-AF65-F5344CB8AC3E}">
        <p14:creationId xmlns:p14="http://schemas.microsoft.com/office/powerpoint/2010/main" val="97158503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4206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Types of </a:t>
            </a:r>
            <a:r>
              <a:rPr lang="en-US" sz="2400" b="1" dirty="0" smtClean="0"/>
              <a:t>Probability Samples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• </a:t>
            </a:r>
            <a:r>
              <a:rPr lang="en-US" sz="2400" dirty="0"/>
              <a:t>Simple random sampling</a:t>
            </a:r>
          </a:p>
          <a:p>
            <a:pPr algn="l"/>
            <a:r>
              <a:rPr lang="en-US" sz="2400" dirty="0"/>
              <a:t>• Sampling with varying probabilities</a:t>
            </a:r>
          </a:p>
          <a:p>
            <a:pPr algn="l"/>
            <a:r>
              <a:rPr lang="en-US" sz="2400" dirty="0"/>
              <a:t>• Systematic sampling</a:t>
            </a:r>
          </a:p>
          <a:p>
            <a:pPr algn="l"/>
            <a:r>
              <a:rPr lang="en-US" sz="2400" dirty="0"/>
              <a:t>• Stratified sampling</a:t>
            </a:r>
          </a:p>
          <a:p>
            <a:pPr algn="l"/>
            <a:r>
              <a:rPr lang="en-US" sz="2400" dirty="0"/>
              <a:t>• Cluster </a:t>
            </a:r>
            <a:r>
              <a:rPr lang="en-US" sz="2400" dirty="0" smtClean="0"/>
              <a:t>sampling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• Single-stage sampling vs. multi-stage sampling</a:t>
            </a:r>
          </a:p>
          <a:p>
            <a:pPr algn="l"/>
            <a:r>
              <a:rPr lang="en-US" sz="2400" dirty="0"/>
              <a:t>• Simple vs. complex sampling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5398053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Characteristics of Good sampling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Meet the requirements of the study objectives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Provides reliable results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Clearly understandable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Manageable/realistic: could be implemented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Time consideration: reasonable and timely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Cost consideration: economical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Interpretation: accurate, representative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Acceptability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94679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Sampling Concerns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Selection bias – some part of the target population is not in the sampled population.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Measurement bias – the measuring instrument has a tendency  to differ from the true value in one direction.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527338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Properties of Probability Sampling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We take a small sample to infer about a larger population. We want to make sure that the representativeness of the sample and the accuracy or precision of the estimators. 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b="1" dirty="0"/>
              <a:t>What is an “estimator”?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Suppose that θ is the population characteristics (e.g., % children immunized). We want to measure it by some function, e.g., Yi /N. Let us call it f(θ) when we consider the estimation is based on sample. θ </a:t>
            </a:r>
            <a:r>
              <a:rPr lang="en-US" sz="2400" b="1" i="1" dirty="0"/>
              <a:t>is called a statistics or estimator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60670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Two important characteristics</a:t>
            </a:r>
            <a:r>
              <a:rPr lang="en-US" sz="2400" b="1" dirty="0" smtClean="0"/>
              <a:t>: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Unbiasedness: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/>
              <a:t>One important criterion for the sample is judged by “representativeness”. In statistical term we refer this to “unbiasedness”, i.e., θ (estimated θ) should be unbiased.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Precision: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Once </a:t>
            </a:r>
            <a:r>
              <a:rPr lang="en-US" sz="2400" dirty="0"/>
              <a:t>we have estimated θ, we want to assess the “precision” or “accuracy” of an unbiased estimator.</a:t>
            </a:r>
          </a:p>
          <a:p>
            <a:pPr algn="l"/>
            <a:endParaRPr lang="en-US" sz="2400" dirty="0"/>
          </a:p>
          <a:p>
            <a:pPr algn="l"/>
            <a:r>
              <a:rPr lang="en-US" sz="2400" b="1" dirty="0" smtClean="0"/>
              <a:t>Smaller </a:t>
            </a:r>
            <a:r>
              <a:rPr lang="en-US" sz="2400" b="1" dirty="0"/>
              <a:t>the variance, the more precise the estimator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392587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Definitions </a:t>
            </a:r>
            <a:r>
              <a:rPr lang="en-US" sz="2400" b="1" dirty="0"/>
              <a:t>of Population and Sample:</a:t>
            </a:r>
            <a:endParaRPr lang="en-US" sz="2400" dirty="0"/>
          </a:p>
          <a:p>
            <a:pPr algn="l"/>
            <a:r>
              <a:rPr lang="en-US" sz="2400" dirty="0"/>
              <a:t>Population </a:t>
            </a:r>
            <a:r>
              <a:rPr lang="en-US" sz="2400" b="1" i="1" dirty="0"/>
              <a:t>P </a:t>
            </a:r>
            <a:r>
              <a:rPr lang="en-US" sz="2400" dirty="0"/>
              <a:t>consists of N elements, U</a:t>
            </a:r>
            <a:r>
              <a:rPr lang="en-US" sz="2400" baseline="-25000" dirty="0"/>
              <a:t>1</a:t>
            </a:r>
            <a:r>
              <a:rPr lang="en-US" sz="2400" dirty="0"/>
              <a:t> , U</a:t>
            </a:r>
            <a:r>
              <a:rPr lang="en-US" sz="2400" baseline="-25000" dirty="0"/>
              <a:t>2</a:t>
            </a:r>
            <a:r>
              <a:rPr lang="en-US" sz="2400" dirty="0"/>
              <a:t> , …., U</a:t>
            </a:r>
            <a:r>
              <a:rPr lang="en-US" sz="2400" baseline="-25000" dirty="0"/>
              <a:t>N</a:t>
            </a:r>
            <a:r>
              <a:rPr lang="en-US" sz="2400" dirty="0"/>
              <a:t> . </a:t>
            </a:r>
          </a:p>
          <a:p>
            <a:pPr algn="l"/>
            <a:r>
              <a:rPr lang="en-US" sz="2400" dirty="0"/>
              <a:t>The Size of population is N.</a:t>
            </a:r>
          </a:p>
          <a:p>
            <a:pPr algn="l"/>
            <a:r>
              <a:rPr lang="en-US" sz="2400" dirty="0"/>
              <a:t>U’s are the elements (units of universe).</a:t>
            </a:r>
          </a:p>
          <a:p>
            <a:pPr algn="l"/>
            <a:endParaRPr lang="en-US" sz="2400" b="1" u="sng" dirty="0" smtClean="0"/>
          </a:p>
          <a:p>
            <a:pPr algn="l"/>
            <a:r>
              <a:rPr lang="en-US" sz="2400" b="1" dirty="0" smtClean="0"/>
              <a:t>Finite </a:t>
            </a:r>
            <a:r>
              <a:rPr lang="en-US" sz="2400" b="1" dirty="0"/>
              <a:t>population parameter</a:t>
            </a:r>
            <a:r>
              <a:rPr lang="en-US" sz="2400" dirty="0"/>
              <a:t>: a property of population </a:t>
            </a:r>
            <a:r>
              <a:rPr lang="en-US" sz="2400" b="1" i="1" dirty="0"/>
              <a:t>P </a:t>
            </a:r>
            <a:r>
              <a:rPr lang="en-US" sz="2400" dirty="0"/>
              <a:t>(</a:t>
            </a:r>
            <a:r>
              <a:rPr lang="en-US" sz="2400" dirty="0" err="1"/>
              <a:t>e.g</a:t>
            </a:r>
            <a:r>
              <a:rPr lang="en-US" sz="2400" dirty="0"/>
              <a:t>, mean ). This value is independent of how P is sampled. </a:t>
            </a:r>
            <a:endParaRPr lang="en-US" sz="2400" dirty="0" smtClean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With each unit of </a:t>
            </a:r>
            <a:r>
              <a:rPr lang="en-US" sz="2400" dirty="0" err="1"/>
              <a:t>U</a:t>
            </a:r>
            <a:r>
              <a:rPr lang="en-US" sz="2400" baseline="-25000" dirty="0" err="1"/>
              <a:t>i</a:t>
            </a:r>
            <a:r>
              <a:rPr lang="en-US" sz="2400" dirty="0"/>
              <a:t> there is realization of some characteristics, Y</a:t>
            </a:r>
            <a:r>
              <a:rPr lang="en-US" sz="2400" baseline="-25000" dirty="0"/>
              <a:t>i</a:t>
            </a:r>
            <a:r>
              <a:rPr lang="en-US" sz="2400" dirty="0"/>
              <a:t> . As an example, Y</a:t>
            </a:r>
            <a:r>
              <a:rPr lang="en-US" sz="2400" baseline="-25000" dirty="0"/>
              <a:t>i</a:t>
            </a:r>
            <a:r>
              <a:rPr lang="en-US" sz="2400" dirty="0"/>
              <a:t> may be age of the </a:t>
            </a:r>
            <a:r>
              <a:rPr lang="en-US" sz="2400" dirty="0" err="1"/>
              <a:t>i</a:t>
            </a:r>
            <a:r>
              <a:rPr lang="en-US" sz="2400" baseline="-25000" dirty="0" err="1"/>
              <a:t>th</a:t>
            </a:r>
            <a:r>
              <a:rPr lang="en-US" sz="2400" dirty="0"/>
              <a:t> individual.</a:t>
            </a:r>
          </a:p>
        </p:txBody>
      </p:sp>
    </p:spTree>
    <p:extLst>
      <p:ext uri="{BB962C8B-B14F-4D97-AF65-F5344CB8AC3E}">
        <p14:creationId xmlns:p14="http://schemas.microsoft.com/office/powerpoint/2010/main" val="14440626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628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Examples of population parameters:</a:t>
                </a:r>
                <a:endParaRPr lang="en-US" sz="2400" dirty="0"/>
              </a:p>
              <a:p>
                <a:pPr algn="l"/>
                <a:endParaRPr lang="en-US" sz="2400" b="1" dirty="0" smtClean="0"/>
              </a:p>
              <a:p>
                <a:pPr algn="l"/>
                <a:r>
                  <a:rPr lang="en-US" sz="2400" b="1" dirty="0" smtClean="0"/>
                  <a:t>Population </a:t>
                </a:r>
                <a:r>
                  <a:rPr lang="en-US" sz="2400" b="1" dirty="0"/>
                  <a:t>total </a:t>
                </a:r>
                <a:r>
                  <a:rPr lang="en-US" sz="2400" b="1" dirty="0" smtClean="0"/>
                  <a:t> </a:t>
                </a:r>
                <a:r>
                  <a:rPr lang="en-US" sz="2400" dirty="0" smtClean="0"/>
                  <a:t>is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/>
              </a:p>
              <a:p>
                <a:pPr algn="l"/>
                <a:r>
                  <a:rPr lang="en-US" sz="2400" dirty="0"/>
                  <a:t>Example: total income.</a:t>
                </a:r>
              </a:p>
              <a:p>
                <a:pPr algn="l"/>
                <a:endParaRPr lang="en-US" sz="2400" b="1" dirty="0" smtClean="0"/>
              </a:p>
              <a:p>
                <a:pPr algn="l"/>
                <a:r>
                  <a:rPr lang="en-US" sz="2400" b="1" dirty="0" smtClean="0"/>
                  <a:t>Population </a:t>
                </a:r>
                <a:r>
                  <a:rPr lang="en-US" sz="2400" b="1" dirty="0"/>
                  <a:t>mean </a:t>
                </a:r>
                <a:r>
                  <a:rPr lang="en-US" sz="2400" dirty="0"/>
                  <a:t>is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/>
              </a:p>
              <a:p>
                <a:pPr algn="l"/>
                <a:r>
                  <a:rPr lang="en-US" sz="2400" dirty="0"/>
                  <a:t>Example, mean </a:t>
                </a:r>
                <a:r>
                  <a:rPr lang="en-US" sz="2400" dirty="0" smtClean="0"/>
                  <a:t>age.</a:t>
                </a:r>
              </a:p>
              <a:p>
                <a:pPr algn="l"/>
                <a:endParaRPr lang="en-US" sz="2400" dirty="0"/>
              </a:p>
              <a:p>
                <a:pPr algn="l"/>
                <a:r>
                  <a:rPr lang="en-US" sz="2400" b="1" dirty="0" smtClean="0"/>
                  <a:t>Population variance </a:t>
                </a:r>
                <a:r>
                  <a:rPr lang="en-US" sz="2400" dirty="0"/>
                  <a:t>is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628190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73865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Roadmap</a:t>
            </a:r>
            <a:endParaRPr lang="en-US" altLang="en-US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08025" y="1104900"/>
            <a:ext cx="772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dirty="0" smtClean="0"/>
              <a:t>Introduction to Sampling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dirty="0" smtClean="0"/>
              <a:t>Simple Random and Systematic Sampling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dirty="0" smtClean="0"/>
              <a:t>Sample Size Estimation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dirty="0" smtClean="0"/>
              <a:t>Stratified Sampling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en-US" dirty="0" smtClean="0"/>
              <a:t>Cluster Sampling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b="1" dirty="0">
              <a:solidFill>
                <a:srgbClr val="CF0E3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5571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Sample statistics </a:t>
                </a:r>
              </a:p>
              <a:p>
                <a:pPr algn="l"/>
                <a:endParaRPr lang="en-US" sz="2400" b="1" dirty="0" smtClean="0"/>
              </a:p>
              <a:p>
                <a:pPr algn="l"/>
                <a:r>
                  <a:rPr lang="en-US" sz="2400" dirty="0" smtClean="0"/>
                  <a:t>Sample </a:t>
                </a:r>
                <a:r>
                  <a:rPr lang="en-US" sz="2400" b="1" i="1" dirty="0"/>
                  <a:t>S </a:t>
                </a:r>
                <a:r>
                  <a:rPr lang="en-US" sz="2400" dirty="0"/>
                  <a:t>consists of </a:t>
                </a:r>
                <a:r>
                  <a:rPr lang="en-US" sz="2400" i="1" dirty="0"/>
                  <a:t>n </a:t>
                </a:r>
                <a:r>
                  <a:rPr lang="en-US" sz="2400" dirty="0"/>
                  <a:t>elements selected with the associated characteristics values of y1, y2, …., </a:t>
                </a:r>
                <a:r>
                  <a:rPr lang="en-US" sz="2400" dirty="0" err="1"/>
                  <a:t>yn</a:t>
                </a:r>
                <a:r>
                  <a:rPr lang="en-US" sz="2400" dirty="0"/>
                  <a:t>. </a:t>
                </a:r>
                <a:endParaRPr lang="en-US" sz="2400" dirty="0" smtClean="0"/>
              </a:p>
              <a:p>
                <a:pPr algn="l"/>
                <a:endParaRPr lang="en-US" sz="2400" dirty="0" smtClean="0"/>
              </a:p>
              <a:p>
                <a:pPr algn="l"/>
                <a:r>
                  <a:rPr lang="en-US" sz="2400" dirty="0"/>
                  <a:t>	</a:t>
                </a:r>
                <a:r>
                  <a:rPr lang="en-US" sz="2400" dirty="0" smtClean="0"/>
                  <a:t>Note </a:t>
                </a:r>
                <a:r>
                  <a:rPr lang="en-US" sz="2400" dirty="0"/>
                  <a:t>that, sample y1 may not be the same Y1. </a:t>
                </a:r>
                <a:endParaRPr lang="en-US" sz="2400" dirty="0" smtClean="0"/>
              </a:p>
              <a:p>
                <a:pPr algn="l"/>
                <a:endParaRPr lang="en-US" sz="2400" dirty="0" smtClean="0"/>
              </a:p>
              <a:p>
                <a:pPr algn="l"/>
                <a:r>
                  <a:rPr lang="en-US" sz="2400" b="1" dirty="0" smtClean="0"/>
                  <a:t>Sample </a:t>
                </a:r>
                <a:r>
                  <a:rPr lang="en-US" sz="2400" b="1" dirty="0"/>
                  <a:t>mean </a:t>
                </a:r>
                <a:r>
                  <a:rPr lang="en-US" sz="2400" dirty="0"/>
                  <a:t>is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 smtClean="0"/>
              </a:p>
              <a:p>
                <a:pPr algn="l"/>
                <a:endParaRPr lang="en-US" sz="2400" dirty="0" smtClean="0"/>
              </a:p>
              <a:p>
                <a:pPr algn="l"/>
                <a:r>
                  <a:rPr lang="en-US" sz="2400" b="1" dirty="0" smtClean="0"/>
                  <a:t>Sample </a:t>
                </a:r>
                <a:r>
                  <a:rPr lang="en-US" sz="2400" b="1" dirty="0"/>
                  <a:t>variance </a:t>
                </a:r>
                <a:r>
                  <a:rPr lang="en-US" sz="2400" dirty="0"/>
                  <a:t>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endParaRPr lang="en-US" sz="2400" dirty="0" smtClean="0"/>
              </a:p>
              <a:p>
                <a:pPr algn="l"/>
                <a:endParaRPr lang="en-US" sz="2400" dirty="0" smtClean="0"/>
              </a:p>
              <a:p>
                <a:pPr algn="l"/>
                <a:r>
                  <a:rPr lang="en-US" sz="2400" dirty="0"/>
                  <a:t>In summary,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is an unbiased estimator of μ, the population mean,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i="1" dirty="0" smtClean="0"/>
                  <a:t>N </a:t>
                </a:r>
                <a:r>
                  <a:rPr lang="en-US" sz="2400" dirty="0"/>
                  <a:t>is an unbiased estimator of population total. </a:t>
                </a:r>
              </a:p>
              <a:p>
                <a:pPr algn="l"/>
                <a:endParaRPr lang="en-US" sz="24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5571397"/>
              </a:xfrm>
              <a:prstGeom prst="rect">
                <a:avLst/>
              </a:prstGeom>
              <a:blipFill rotWithShape="0">
                <a:blip r:embed="rId3"/>
                <a:stretch>
                  <a:fillRect l="-1145" t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2426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Sampling Procedure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Sampling involves two tasks: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How to select the elements?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How to estimate the population characteristics – from the sampling units</a:t>
            </a:r>
            <a:r>
              <a:rPr lang="en-US" sz="2000" dirty="0" smtClean="0"/>
              <a:t>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We employ some </a:t>
            </a:r>
            <a:r>
              <a:rPr lang="en-US" sz="2400" i="1" dirty="0"/>
              <a:t>randomization </a:t>
            </a:r>
            <a:r>
              <a:rPr lang="en-US" sz="2400" dirty="0"/>
              <a:t>process for sample selection so that there is no preferential treatment in selection which may introduce selectivity bias.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316243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Simple Random Sampling </a:t>
            </a:r>
            <a:r>
              <a:rPr lang="en-US" sz="2400" dirty="0"/>
              <a:t>(SRS) 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Simplest sample design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Each element has an equal probability of being selected from a list of all population units (sample of n from N population).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SRS are EPSEM </a:t>
            </a:r>
            <a:r>
              <a:rPr lang="en-US" sz="2400" dirty="0" smtClean="0"/>
              <a:t>samples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Equal </a:t>
            </a:r>
            <a:r>
              <a:rPr lang="en-US" sz="2000" dirty="0"/>
              <a:t>Probability of </a:t>
            </a:r>
            <a:r>
              <a:rPr lang="en-US" sz="2000" dirty="0" err="1"/>
              <a:t>SElection</a:t>
            </a:r>
            <a:r>
              <a:rPr lang="en-US" sz="2000" dirty="0"/>
              <a:t> </a:t>
            </a:r>
            <a:r>
              <a:rPr lang="en-US" sz="2000" dirty="0" smtClean="0"/>
              <a:t>Method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888181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Two type of SRS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SRS with replacement (SRSWR</a:t>
            </a:r>
            <a:r>
              <a:rPr lang="en-US" sz="2400" dirty="0" smtClean="0"/>
              <a:t>)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One </a:t>
            </a:r>
            <a:r>
              <a:rPr lang="en-US" sz="2400" dirty="0"/>
              <a:t>unit of element is randomly selected from population is the first sampled </a:t>
            </a:r>
            <a:r>
              <a:rPr lang="en-US" sz="2400" dirty="0" smtClean="0"/>
              <a:t>unit</a:t>
            </a:r>
            <a:endParaRPr lang="en-US" sz="2400" dirty="0"/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Then </a:t>
            </a:r>
            <a:r>
              <a:rPr lang="en-US" sz="2400" dirty="0"/>
              <a:t>the sampled unit is replaced in the population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dirty="0"/>
              <a:t>second sample is drawn with equal </a:t>
            </a:r>
            <a:r>
              <a:rPr lang="en-US" sz="2400" dirty="0" smtClean="0"/>
              <a:t>probability</a:t>
            </a:r>
            <a:endParaRPr lang="en-US" sz="2400" dirty="0"/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dirty="0"/>
              <a:t>procedure is repeated until the requisite sample units </a:t>
            </a:r>
            <a:r>
              <a:rPr lang="en-US" sz="2400" i="1" dirty="0"/>
              <a:t>n </a:t>
            </a:r>
            <a:r>
              <a:rPr lang="en-US" sz="2400" dirty="0"/>
              <a:t>are </a:t>
            </a:r>
            <a:r>
              <a:rPr lang="en-US" sz="2400" dirty="0" smtClean="0"/>
              <a:t>drawn</a:t>
            </a:r>
            <a:endParaRPr lang="en-US" sz="2400" dirty="0"/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dirty="0"/>
              <a:t>probability of selection of an element remains unchanged after each </a:t>
            </a:r>
            <a:r>
              <a:rPr lang="en-US" sz="2400" dirty="0" smtClean="0"/>
              <a:t>draw</a:t>
            </a:r>
            <a:endParaRPr lang="en-US" sz="2400" dirty="0"/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dirty="0"/>
              <a:t>same units could be selected more than once </a:t>
            </a:r>
          </a:p>
          <a:p>
            <a:pPr lvl="1"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221988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Two type of </a:t>
            </a:r>
            <a:r>
              <a:rPr lang="en-US" sz="2400" b="1" dirty="0" smtClean="0"/>
              <a:t>SRS (continued)</a:t>
            </a:r>
            <a:endParaRPr lang="en-US" sz="24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SRS </a:t>
            </a:r>
            <a:r>
              <a:rPr lang="en-US" sz="2400" dirty="0"/>
              <a:t>without replacement (SRSWOR</a:t>
            </a:r>
            <a:r>
              <a:rPr lang="en-US" sz="2400" dirty="0" smtClean="0"/>
              <a:t>)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/>
              <a:t>Unlike SRSWR, once an element is selected as a sample unit, </a:t>
            </a:r>
            <a:r>
              <a:rPr lang="en-US" sz="2400" dirty="0" smtClean="0"/>
              <a:t>will not </a:t>
            </a:r>
            <a:r>
              <a:rPr lang="en-US" sz="2400" dirty="0"/>
              <a:t>be replaced in the population pool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2400" dirty="0" smtClean="0"/>
              <a:t>The </a:t>
            </a:r>
            <a:r>
              <a:rPr lang="en-US" sz="2400" dirty="0"/>
              <a:t>selected sample units are distinct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714692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1853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Element selection probability in sample (inclusion probability):</a:t>
                </a:r>
              </a:p>
              <a:p>
                <a:pPr algn="l"/>
                <a:endParaRPr lang="en-US" sz="2400" b="1" dirty="0" smtClean="0"/>
              </a:p>
              <a:p>
                <a:pPr algn="l"/>
                <a:r>
                  <a:rPr lang="en-US" sz="2400" dirty="0"/>
                  <a:t>Let π</a:t>
                </a:r>
                <a:r>
                  <a:rPr lang="en-US" sz="2400" dirty="0" err="1"/>
                  <a:t>i</a:t>
                </a:r>
                <a:r>
                  <a:rPr lang="en-US" sz="2400" dirty="0"/>
                  <a:t> is the inclusion probability for unit </a:t>
                </a:r>
                <a:r>
                  <a:rPr lang="en-US" sz="2400" dirty="0" err="1"/>
                  <a:t>i</a:t>
                </a:r>
                <a:r>
                  <a:rPr lang="en-US" sz="2400" dirty="0"/>
                  <a:t>,</a:t>
                </a:r>
              </a:p>
              <a:p>
                <a:pPr algn="l"/>
                <a:r>
                  <a:rPr lang="en-US" sz="2400" dirty="0"/>
                  <a:t>Then </a:t>
                </a:r>
                <a:r>
                  <a:rPr lang="el-GR" sz="2400" dirty="0"/>
                  <a:t>π</a:t>
                </a:r>
                <a:r>
                  <a:rPr lang="en-US" sz="2400" dirty="0" err="1"/>
                  <a:t>i</a:t>
                </a:r>
                <a:r>
                  <a:rPr lang="en-US" sz="2400" dirty="0"/>
                  <a:t> = </a:t>
                </a:r>
                <a:r>
                  <a:rPr lang="el-GR" sz="2400" dirty="0"/>
                  <a:t>Σ</a:t>
                </a:r>
                <a:r>
                  <a:rPr lang="en-US" sz="2400" dirty="0"/>
                  <a:t>p(s) = </a:t>
                </a:r>
              </a:p>
              <a:p>
                <a:pPr algn="l"/>
                <a:endParaRPr lang="en-US" sz="2400" dirty="0"/>
              </a:p>
              <a:p>
                <a:pPr algn="l"/>
                <a:r>
                  <a:rPr lang="en-US" sz="2400" dirty="0" smtClean="0"/>
                  <a:t>SRSWR</a:t>
                </a:r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+⋯+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</m:e>
                    </m:nary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sz="2400" dirty="0" smtClean="0"/>
                  <a:t>       for </a:t>
                </a:r>
                <a:r>
                  <a:rPr lang="en-US" sz="2400" dirty="0"/>
                  <a:t>every n 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n-US" sz="2400" dirty="0" smtClean="0"/>
                  <a:t>SRSWOR</a:t>
                </a:r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i="1" dirty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algn="l">
                  <a:spcBef>
                    <a:spcPts val="1200"/>
                  </a:spcBef>
                </a:pPr>
                <a:endParaRPr lang="en-US" sz="24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n-US" sz="2400" dirty="0" smtClean="0"/>
                  <a:t>Inclusion probability is same under SRSWR and SRSWOR.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185377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312" b="-3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50295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957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For estimating the population mean in an SRS, we use the sample 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 smtClean="0"/>
                  <a:t> is the unbiased estimator of the population mean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, and the variance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 is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(1−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The factor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 is called the finite population correction (</a:t>
                </a:r>
                <a:r>
                  <a:rPr lang="en-US" sz="2400" dirty="0" err="1" smtClean="0"/>
                  <a:t>fpc</a:t>
                </a:r>
                <a:r>
                  <a:rPr lang="en-US" sz="2400" dirty="0" smtClean="0"/>
                  <a:t>). Intuitively, we make this correction because with small populations the greater our sampling faction n/N, the more information we have about the population and thus the smaller the variance. 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n-US" sz="2400" dirty="0" smtClean="0"/>
                  <a:t>For large populations, the </a:t>
                </a:r>
                <a:r>
                  <a:rPr lang="en-US" sz="2400" dirty="0" err="1" smtClean="0"/>
                  <a:t>fpc</a:t>
                </a:r>
                <a:r>
                  <a:rPr lang="en-US" sz="2400" dirty="0" smtClean="0"/>
                  <a:t> is approximately 1 and it is the size of the sample taken, not the percentage of the population sampled, that determines the precision of the estimator. 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957832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107" r="-2004" b="-2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34895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3556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Estimate the population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by the sample variance: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  <m:sup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:r>
                  <a:rPr lang="en-US" sz="2400" dirty="0" smtClean="0"/>
                  <a:t>An unbiased estimator of the variance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 smtClean="0"/>
                  <a:t> is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(1−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The standard error (SE)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400" dirty="0"/>
                  <a:t> is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(1−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3556230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544" b="-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4235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6672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In practical terms, if n, N, and N-n are all “sufficiently large”, then the sampling distribution of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pPr algn="l"/>
                <a:r>
                  <a:rPr lang="en-US" sz="2400" dirty="0" smtClean="0"/>
                  <a:t>is approximately normal with mean 0 and variance 1. A large-sample 100(1-</a:t>
                </a:r>
                <a:r>
                  <a:rPr lang="el-GR" sz="2400" dirty="0" smtClean="0"/>
                  <a:t>α</a:t>
                </a:r>
                <a:r>
                  <a:rPr lang="en-US" sz="2400" dirty="0" smtClean="0"/>
                  <a:t>)% confidence interval for the population mean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̅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algn="l"/>
                <a:r>
                  <a:rPr lang="en-US" sz="24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sz="2400" dirty="0" smtClean="0"/>
                  <a:t> is the (1-</a:t>
                </a:r>
                <a:r>
                  <a:rPr lang="el-GR" sz="2400" dirty="0" smtClean="0"/>
                  <a:t>α</a:t>
                </a:r>
                <a:r>
                  <a:rPr lang="en-US" sz="2400" dirty="0" smtClean="0"/>
                  <a:t>/2)</a:t>
                </a:r>
                <a:r>
                  <a:rPr lang="en-US" sz="2400" dirty="0" err="1" smtClean="0"/>
                  <a:t>th</a:t>
                </a:r>
                <a:r>
                  <a:rPr lang="en-US" sz="2400" dirty="0" smtClean="0"/>
                  <a:t> percentile of the standard normal distribution. In large samples s is substituted for 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667240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176" b="-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93062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Simple Random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SRS though attractive for its simplicity, the design is not usually used in the sample survey in practice for several reasons: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Lack of listing frame: the method requires that a list of population elements be available, which is not the case for many populations.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Problem of small area estimation or domain analysis: For a small sample from a large population, all the areas may not have enough sample size for making small area estimation or for </a:t>
            </a:r>
            <a:r>
              <a:rPr lang="en-US" sz="2400" i="1" dirty="0"/>
              <a:t>domain </a:t>
            </a:r>
            <a:r>
              <a:rPr lang="en-US" sz="2400" dirty="0"/>
              <a:t>analysis by variables of interest.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Not cost effective: SRS requires covering of whole population which may reside in a large geographic area; interviewing few samples spread sparsely over a large area would be very costly.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709362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4206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Survey is conducted to measure the characteristics of a population</a:t>
            </a:r>
            <a:r>
              <a:rPr lang="en-US" sz="2400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Sampling is the process of selecting a subset of observations from an entire population of interest so that characteristics from the subset (sample) can be used to draw conclusion or making inference about the entire population</a:t>
            </a:r>
            <a:r>
              <a:rPr lang="en-US" sz="2400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Appropriate survey design provides the best estimation with high reliability at the lowest cost with the available resources.</a:t>
            </a:r>
          </a:p>
        </p:txBody>
      </p:sp>
    </p:spTree>
    <p:extLst>
      <p:ext uri="{BB962C8B-B14F-4D97-AF65-F5344CB8AC3E}">
        <p14:creationId xmlns:p14="http://schemas.microsoft.com/office/powerpoint/2010/main" val="44310029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Systematic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In simple random sampling we want that the samples should be distributed randomly.</a:t>
            </a:r>
            <a:endParaRPr lang="en-US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280160" y="2423160"/>
            <a:ext cx="6583680" cy="30403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iley Face 2"/>
          <p:cNvSpPr/>
          <p:nvPr/>
        </p:nvSpPr>
        <p:spPr>
          <a:xfrm>
            <a:off x="168021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iley Face 7"/>
          <p:cNvSpPr/>
          <p:nvPr/>
        </p:nvSpPr>
        <p:spPr>
          <a:xfrm>
            <a:off x="254889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341757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432435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iley Face 15"/>
          <p:cNvSpPr/>
          <p:nvPr/>
        </p:nvSpPr>
        <p:spPr>
          <a:xfrm>
            <a:off x="519303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/>
          <p:cNvSpPr/>
          <p:nvPr/>
        </p:nvSpPr>
        <p:spPr>
          <a:xfrm>
            <a:off x="605028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/>
          <p:cNvSpPr/>
          <p:nvPr/>
        </p:nvSpPr>
        <p:spPr>
          <a:xfrm>
            <a:off x="6918960" y="27317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iley Face 21"/>
          <p:cNvSpPr/>
          <p:nvPr/>
        </p:nvSpPr>
        <p:spPr>
          <a:xfrm>
            <a:off x="198882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iley Face 23"/>
          <p:cNvSpPr/>
          <p:nvPr/>
        </p:nvSpPr>
        <p:spPr>
          <a:xfrm>
            <a:off x="285750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/>
          <p:cNvSpPr/>
          <p:nvPr/>
        </p:nvSpPr>
        <p:spPr>
          <a:xfrm>
            <a:off x="372618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iley Face 27"/>
          <p:cNvSpPr/>
          <p:nvPr/>
        </p:nvSpPr>
        <p:spPr>
          <a:xfrm>
            <a:off x="463296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iley Face 30"/>
          <p:cNvSpPr/>
          <p:nvPr/>
        </p:nvSpPr>
        <p:spPr>
          <a:xfrm>
            <a:off x="550164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iley Face 31"/>
          <p:cNvSpPr/>
          <p:nvPr/>
        </p:nvSpPr>
        <p:spPr>
          <a:xfrm>
            <a:off x="635889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iley Face 33"/>
          <p:cNvSpPr/>
          <p:nvPr/>
        </p:nvSpPr>
        <p:spPr>
          <a:xfrm>
            <a:off x="7227570" y="32660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iley Face 34"/>
          <p:cNvSpPr/>
          <p:nvPr/>
        </p:nvSpPr>
        <p:spPr>
          <a:xfrm>
            <a:off x="168021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iley Face 36"/>
          <p:cNvSpPr/>
          <p:nvPr/>
        </p:nvSpPr>
        <p:spPr>
          <a:xfrm>
            <a:off x="254889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iley Face 37"/>
          <p:cNvSpPr/>
          <p:nvPr/>
        </p:nvSpPr>
        <p:spPr>
          <a:xfrm>
            <a:off x="341757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iley Face 40"/>
          <p:cNvSpPr/>
          <p:nvPr/>
        </p:nvSpPr>
        <p:spPr>
          <a:xfrm>
            <a:off x="432435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iley Face 43"/>
          <p:cNvSpPr/>
          <p:nvPr/>
        </p:nvSpPr>
        <p:spPr>
          <a:xfrm>
            <a:off x="519303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iley Face 44"/>
          <p:cNvSpPr/>
          <p:nvPr/>
        </p:nvSpPr>
        <p:spPr>
          <a:xfrm>
            <a:off x="605028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iley Face 46"/>
          <p:cNvSpPr/>
          <p:nvPr/>
        </p:nvSpPr>
        <p:spPr>
          <a:xfrm>
            <a:off x="6918960" y="379178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iley Face 47"/>
          <p:cNvSpPr/>
          <p:nvPr/>
        </p:nvSpPr>
        <p:spPr>
          <a:xfrm>
            <a:off x="197739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iley Face 49"/>
          <p:cNvSpPr/>
          <p:nvPr/>
        </p:nvSpPr>
        <p:spPr>
          <a:xfrm>
            <a:off x="284607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iley Face 50"/>
          <p:cNvSpPr/>
          <p:nvPr/>
        </p:nvSpPr>
        <p:spPr>
          <a:xfrm>
            <a:off x="371475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iley Face 53"/>
          <p:cNvSpPr/>
          <p:nvPr/>
        </p:nvSpPr>
        <p:spPr>
          <a:xfrm>
            <a:off x="462153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iley Face 56"/>
          <p:cNvSpPr/>
          <p:nvPr/>
        </p:nvSpPr>
        <p:spPr>
          <a:xfrm>
            <a:off x="549021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iley Face 57"/>
          <p:cNvSpPr/>
          <p:nvPr/>
        </p:nvSpPr>
        <p:spPr>
          <a:xfrm>
            <a:off x="634746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iley Face 59"/>
          <p:cNvSpPr/>
          <p:nvPr/>
        </p:nvSpPr>
        <p:spPr>
          <a:xfrm>
            <a:off x="7216140" y="43175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iley Face 60"/>
          <p:cNvSpPr/>
          <p:nvPr/>
        </p:nvSpPr>
        <p:spPr>
          <a:xfrm>
            <a:off x="168021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iley Face 62"/>
          <p:cNvSpPr/>
          <p:nvPr/>
        </p:nvSpPr>
        <p:spPr>
          <a:xfrm>
            <a:off x="254889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iley Face 63"/>
          <p:cNvSpPr/>
          <p:nvPr/>
        </p:nvSpPr>
        <p:spPr>
          <a:xfrm>
            <a:off x="341757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iley Face 66"/>
          <p:cNvSpPr/>
          <p:nvPr/>
        </p:nvSpPr>
        <p:spPr>
          <a:xfrm>
            <a:off x="432435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iley Face 69"/>
          <p:cNvSpPr/>
          <p:nvPr/>
        </p:nvSpPr>
        <p:spPr>
          <a:xfrm>
            <a:off x="519303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iley Face 70"/>
          <p:cNvSpPr/>
          <p:nvPr/>
        </p:nvSpPr>
        <p:spPr>
          <a:xfrm>
            <a:off x="605028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iley Face 72"/>
          <p:cNvSpPr/>
          <p:nvPr/>
        </p:nvSpPr>
        <p:spPr>
          <a:xfrm>
            <a:off x="6918960" y="48517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9367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Systematic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In reality the random selection may be like this:</a:t>
            </a:r>
            <a:endParaRPr lang="en-US" sz="2400" dirty="0" smtClean="0"/>
          </a:p>
        </p:txBody>
      </p:sp>
      <p:sp>
        <p:nvSpPr>
          <p:cNvPr id="87" name="Rectangle 86"/>
          <p:cNvSpPr/>
          <p:nvPr/>
        </p:nvSpPr>
        <p:spPr>
          <a:xfrm>
            <a:off x="1200150" y="2308860"/>
            <a:ext cx="6583680" cy="304038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iley Face 87"/>
          <p:cNvSpPr/>
          <p:nvPr/>
        </p:nvSpPr>
        <p:spPr>
          <a:xfrm>
            <a:off x="1600200" y="26174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iley Face 88"/>
          <p:cNvSpPr/>
          <p:nvPr/>
        </p:nvSpPr>
        <p:spPr>
          <a:xfrm>
            <a:off x="2051685" y="2724567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iley Face 89"/>
          <p:cNvSpPr/>
          <p:nvPr/>
        </p:nvSpPr>
        <p:spPr>
          <a:xfrm>
            <a:off x="3859530" y="298025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iley Face 90"/>
          <p:cNvSpPr/>
          <p:nvPr/>
        </p:nvSpPr>
        <p:spPr>
          <a:xfrm>
            <a:off x="4244340" y="26174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iley Face 91"/>
          <p:cNvSpPr/>
          <p:nvPr/>
        </p:nvSpPr>
        <p:spPr>
          <a:xfrm>
            <a:off x="4863465" y="272581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iley Face 92"/>
          <p:cNvSpPr/>
          <p:nvPr/>
        </p:nvSpPr>
        <p:spPr>
          <a:xfrm>
            <a:off x="6557962" y="275713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iley Face 93"/>
          <p:cNvSpPr/>
          <p:nvPr/>
        </p:nvSpPr>
        <p:spPr>
          <a:xfrm>
            <a:off x="6838950" y="261747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iley Face 94"/>
          <p:cNvSpPr/>
          <p:nvPr/>
        </p:nvSpPr>
        <p:spPr>
          <a:xfrm>
            <a:off x="1834515" y="307717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iley Face 95"/>
          <p:cNvSpPr/>
          <p:nvPr/>
        </p:nvSpPr>
        <p:spPr>
          <a:xfrm>
            <a:off x="2569845" y="3900787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iley Face 96"/>
          <p:cNvSpPr/>
          <p:nvPr/>
        </p:nvSpPr>
        <p:spPr>
          <a:xfrm>
            <a:off x="3859530" y="270891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iley Face 97"/>
          <p:cNvSpPr/>
          <p:nvPr/>
        </p:nvSpPr>
        <p:spPr>
          <a:xfrm>
            <a:off x="4450080" y="282023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iley Face 98"/>
          <p:cNvSpPr/>
          <p:nvPr/>
        </p:nvSpPr>
        <p:spPr>
          <a:xfrm>
            <a:off x="5425916" y="323719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iley Face 99"/>
          <p:cNvSpPr/>
          <p:nvPr/>
        </p:nvSpPr>
        <p:spPr>
          <a:xfrm>
            <a:off x="6827520" y="3035679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iley Face 100"/>
          <p:cNvSpPr/>
          <p:nvPr/>
        </p:nvSpPr>
        <p:spPr>
          <a:xfrm>
            <a:off x="7147560" y="31517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iley Face 101"/>
          <p:cNvSpPr/>
          <p:nvPr/>
        </p:nvSpPr>
        <p:spPr>
          <a:xfrm>
            <a:off x="1488758" y="303442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iley Face 102"/>
          <p:cNvSpPr/>
          <p:nvPr/>
        </p:nvSpPr>
        <p:spPr>
          <a:xfrm>
            <a:off x="2887980" y="38375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iley Face 103"/>
          <p:cNvSpPr/>
          <p:nvPr/>
        </p:nvSpPr>
        <p:spPr>
          <a:xfrm>
            <a:off x="4168140" y="29231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iley Face 104"/>
          <p:cNvSpPr/>
          <p:nvPr/>
        </p:nvSpPr>
        <p:spPr>
          <a:xfrm>
            <a:off x="4349115" y="411182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iley Face 105"/>
          <p:cNvSpPr/>
          <p:nvPr/>
        </p:nvSpPr>
        <p:spPr>
          <a:xfrm>
            <a:off x="5257800" y="35174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iley Face 106"/>
          <p:cNvSpPr/>
          <p:nvPr/>
        </p:nvSpPr>
        <p:spPr>
          <a:xfrm>
            <a:off x="6301264" y="395180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iley Face 107"/>
          <p:cNvSpPr/>
          <p:nvPr/>
        </p:nvSpPr>
        <p:spPr>
          <a:xfrm>
            <a:off x="6714172" y="401926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iley Face 108"/>
          <p:cNvSpPr/>
          <p:nvPr/>
        </p:nvSpPr>
        <p:spPr>
          <a:xfrm>
            <a:off x="1688783" y="339721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iley Face 109"/>
          <p:cNvSpPr/>
          <p:nvPr/>
        </p:nvSpPr>
        <p:spPr>
          <a:xfrm>
            <a:off x="2766060" y="42032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iley Face 110"/>
          <p:cNvSpPr/>
          <p:nvPr/>
        </p:nvSpPr>
        <p:spPr>
          <a:xfrm>
            <a:off x="4124325" y="4257675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iley Face 111"/>
          <p:cNvSpPr/>
          <p:nvPr/>
        </p:nvSpPr>
        <p:spPr>
          <a:xfrm>
            <a:off x="4541520" y="420326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iley Face 112"/>
          <p:cNvSpPr/>
          <p:nvPr/>
        </p:nvSpPr>
        <p:spPr>
          <a:xfrm>
            <a:off x="6075045" y="4247496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iley Face 113"/>
          <p:cNvSpPr/>
          <p:nvPr/>
        </p:nvSpPr>
        <p:spPr>
          <a:xfrm>
            <a:off x="6410325" y="427955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iley Face 114"/>
          <p:cNvSpPr/>
          <p:nvPr/>
        </p:nvSpPr>
        <p:spPr>
          <a:xfrm>
            <a:off x="6827520" y="435334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iley Face 115"/>
          <p:cNvSpPr/>
          <p:nvPr/>
        </p:nvSpPr>
        <p:spPr>
          <a:xfrm>
            <a:off x="1380173" y="3722730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iley Face 116"/>
          <p:cNvSpPr/>
          <p:nvPr/>
        </p:nvSpPr>
        <p:spPr>
          <a:xfrm>
            <a:off x="2640330" y="451735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iley Face 117"/>
          <p:cNvSpPr/>
          <p:nvPr/>
        </p:nvSpPr>
        <p:spPr>
          <a:xfrm>
            <a:off x="3028950" y="4505741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iley Face 118"/>
          <p:cNvSpPr/>
          <p:nvPr/>
        </p:nvSpPr>
        <p:spPr>
          <a:xfrm>
            <a:off x="4949190" y="495169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iley Face 119"/>
          <p:cNvSpPr/>
          <p:nvPr/>
        </p:nvSpPr>
        <p:spPr>
          <a:xfrm>
            <a:off x="5113020" y="4737498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iley Face 120"/>
          <p:cNvSpPr/>
          <p:nvPr/>
        </p:nvSpPr>
        <p:spPr>
          <a:xfrm>
            <a:off x="6202680" y="4631652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iley Face 121"/>
          <p:cNvSpPr/>
          <p:nvPr/>
        </p:nvSpPr>
        <p:spPr>
          <a:xfrm>
            <a:off x="6602730" y="4645314"/>
            <a:ext cx="308610" cy="320040"/>
          </a:xfrm>
          <a:prstGeom prst="smileyFac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2266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Systematic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In systematic sampling we force to select samples “evenly” from the list (sampling frame</a:t>
            </a:r>
            <a:r>
              <a:rPr lang="en-US" sz="2400" dirty="0" smtClean="0"/>
              <a:t>):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 systematic sampling, only the first unit is selected at random,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The rest being selected according to a predetermined pattern.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to select a systematic sample of </a:t>
            </a:r>
            <a:r>
              <a:rPr lang="en-US" sz="2400" i="1" dirty="0"/>
              <a:t>n </a:t>
            </a:r>
            <a:r>
              <a:rPr lang="en-US" sz="2400" dirty="0"/>
              <a:t>units,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the first unit is selected with a random start </a:t>
            </a:r>
            <a:r>
              <a:rPr lang="en-US" sz="2400" i="1" dirty="0"/>
              <a:t>r </a:t>
            </a:r>
            <a:r>
              <a:rPr lang="en-US" sz="2400" dirty="0"/>
              <a:t>from 1 to k sample, where </a:t>
            </a:r>
            <a:r>
              <a:rPr lang="en-US" sz="2400" i="1" dirty="0"/>
              <a:t>k=N/n </a:t>
            </a:r>
            <a:r>
              <a:rPr lang="en-US" sz="2400" dirty="0"/>
              <a:t>sample intervals,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and after the selection of first sample, every </a:t>
            </a:r>
            <a:r>
              <a:rPr lang="en-US" sz="2400" dirty="0" err="1"/>
              <a:t>kth</a:t>
            </a:r>
            <a:r>
              <a:rPr lang="en-US" sz="2400" dirty="0"/>
              <a:t> unit is included where 1≤ r ≤ k.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088391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Systematic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An example</a:t>
            </a:r>
            <a:r>
              <a:rPr lang="en-US" sz="2400" dirty="0" smtClean="0"/>
              <a:t>: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Let N=100, n=10, then k=100/10</a:t>
            </a:r>
            <a:r>
              <a:rPr lang="en-US" sz="2400" dirty="0" smtClean="0"/>
              <a:t>.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Then the random start </a:t>
            </a:r>
            <a:r>
              <a:rPr lang="en-US" sz="2400" i="1" dirty="0"/>
              <a:t>r </a:t>
            </a:r>
            <a:r>
              <a:rPr lang="en-US" sz="2400" dirty="0"/>
              <a:t>is selected between 1 and 10 </a:t>
            </a:r>
          </a:p>
          <a:p>
            <a:pPr algn="l"/>
            <a:r>
              <a:rPr lang="en-US" sz="2400" dirty="0"/>
              <a:t>(say, r=7). </a:t>
            </a:r>
            <a:endParaRPr lang="en-US" sz="2400" dirty="0" smtClean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So, the sample will be selected from the population with serial indexes </a:t>
            </a:r>
            <a:r>
              <a:rPr lang="en-US" sz="2400" dirty="0" smtClean="0"/>
              <a:t>of: 7</a:t>
            </a:r>
            <a:r>
              <a:rPr lang="en-US" sz="2400" dirty="0"/>
              <a:t>, 17,27,.........,97</a:t>
            </a:r>
          </a:p>
          <a:p>
            <a:pPr algn="l"/>
            <a:endParaRPr lang="pt-BR" sz="2400" dirty="0" smtClean="0"/>
          </a:p>
          <a:p>
            <a:pPr algn="l"/>
            <a:r>
              <a:rPr lang="pt-BR" sz="2400" dirty="0" smtClean="0"/>
              <a:t>i.e</a:t>
            </a:r>
            <a:r>
              <a:rPr lang="pt-BR" sz="2400" dirty="0"/>
              <a:t>., r, r+k, r+2k,......., r+(</a:t>
            </a:r>
            <a:r>
              <a:rPr lang="pt-BR" sz="2400" dirty="0" smtClean="0"/>
              <a:t>n-1)k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964228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Systematic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Systematic </a:t>
            </a:r>
            <a:r>
              <a:rPr lang="en-US" sz="2400" dirty="0"/>
              <a:t>sampling has many attractiveness: </a:t>
            </a:r>
            <a:endParaRPr lang="en-US" sz="2400" dirty="0" smtClean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1. Provides a better random distribution than SRS</a:t>
            </a:r>
          </a:p>
          <a:p>
            <a:pPr algn="l"/>
            <a:r>
              <a:rPr lang="en-US" sz="2400" dirty="0"/>
              <a:t>2. Simple to implement</a:t>
            </a:r>
          </a:p>
          <a:p>
            <a:pPr algn="l"/>
            <a:r>
              <a:rPr lang="en-US" sz="2400" dirty="0"/>
              <a:t>3. May be started without a complete listing frame (say, interview of every 9th patient coming to a clinic</a:t>
            </a:r>
            <a:r>
              <a:rPr lang="en-US" sz="2400" dirty="0" smtClean="0"/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393106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Whenever we propose to estimate population parameters, such as, population mean, proportion, or total, we need to estimate with a specified level of </a:t>
            </a:r>
            <a:r>
              <a:rPr lang="en-US" sz="2400" dirty="0" smtClean="0"/>
              <a:t>precision.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 </a:t>
            </a:r>
            <a:r>
              <a:rPr lang="en-US" sz="2400" dirty="0"/>
              <a:t>like to specify a sample size that is sufficiently large to ensure a high probability that errors of estimation can be limited within desired </a:t>
            </a:r>
            <a:r>
              <a:rPr lang="en-US" sz="2400" dirty="0" smtClean="0"/>
              <a:t>limits.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56277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Stated mathematically: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we want a sample size to ensure that we can estimate a value , say, </a:t>
            </a:r>
            <a:r>
              <a:rPr lang="en-US" sz="2400" b="1" i="1" dirty="0"/>
              <a:t>p </a:t>
            </a:r>
            <a:r>
              <a:rPr lang="en-US" sz="2400" dirty="0"/>
              <a:t>from a sample which corresponds to the population parameter, </a:t>
            </a:r>
            <a:r>
              <a:rPr lang="en-US" sz="2400" b="1" i="1" dirty="0"/>
              <a:t>P</a:t>
            </a:r>
            <a:r>
              <a:rPr lang="en-US" sz="24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Since we may not guarantee that p will be exact to </a:t>
            </a:r>
            <a:r>
              <a:rPr lang="en-US" sz="2400" b="1" i="1" dirty="0"/>
              <a:t>P</a:t>
            </a:r>
            <a:r>
              <a:rPr lang="en-US" sz="2400" dirty="0"/>
              <a:t>, we allow some error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Error is limited to certain extent, that is this error should not exceed some specified limit, say </a:t>
            </a:r>
            <a:r>
              <a:rPr lang="en-US" sz="2400" b="1" i="1" dirty="0"/>
              <a:t>d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1647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We may express this as:</a:t>
            </a:r>
          </a:p>
          <a:p>
            <a:pPr algn="l"/>
            <a:r>
              <a:rPr lang="en-US" sz="2400" b="1" i="1" dirty="0" smtClean="0"/>
              <a:t>	p </a:t>
            </a:r>
            <a:r>
              <a:rPr lang="en-US" sz="2400" b="1" i="1" dirty="0"/>
              <a:t>- P = </a:t>
            </a:r>
            <a:r>
              <a:rPr lang="en-US" sz="2400" dirty="0"/>
              <a:t>±</a:t>
            </a:r>
            <a:r>
              <a:rPr lang="en-US" sz="2400" b="1" i="1" dirty="0"/>
              <a:t>d</a:t>
            </a:r>
            <a:r>
              <a:rPr lang="en-US" sz="2400" dirty="0"/>
              <a:t>, </a:t>
            </a:r>
          </a:p>
          <a:p>
            <a:pPr lvl="1" algn="l"/>
            <a:r>
              <a:rPr lang="en-US" sz="2400" dirty="0" smtClean="0"/>
              <a:t>i.e</a:t>
            </a:r>
            <a:r>
              <a:rPr lang="en-US" sz="2400" dirty="0"/>
              <a:t>., the difference between the estimated p and true </a:t>
            </a:r>
            <a:r>
              <a:rPr lang="en-US" sz="2400" b="1" i="1" dirty="0"/>
              <a:t>P </a:t>
            </a:r>
            <a:r>
              <a:rPr lang="en-US" sz="2400" dirty="0"/>
              <a:t>is not greater than </a:t>
            </a:r>
            <a:r>
              <a:rPr lang="en-US" sz="2400" b="1" i="1" dirty="0"/>
              <a:t>d </a:t>
            </a:r>
            <a:r>
              <a:rPr lang="en-US" sz="2400" dirty="0"/>
              <a:t>(allowable error: margin-of-error)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But do we have any confidence that we can get a </a:t>
            </a:r>
            <a:r>
              <a:rPr lang="en-US" sz="2400" b="1" i="1" dirty="0"/>
              <a:t>p</a:t>
            </a:r>
            <a:r>
              <a:rPr lang="en-US" sz="2400" dirty="0"/>
              <a:t>, that is not far away from the error of ±</a:t>
            </a:r>
            <a:r>
              <a:rPr lang="en-US" sz="2400" b="1" i="1" dirty="0"/>
              <a:t>d</a:t>
            </a:r>
            <a:r>
              <a:rPr lang="en-US" sz="2400" dirty="0" smtClean="0"/>
              <a:t>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 other words, we want some confidence limits, say 95%, to our error estimate </a:t>
            </a:r>
            <a:r>
              <a:rPr lang="en-US" sz="2400" dirty="0" smtClean="0"/>
              <a:t>d. </a:t>
            </a:r>
          </a:p>
          <a:p>
            <a:pPr lvl="1" algn="l"/>
            <a:r>
              <a:rPr lang="en-US" sz="2400" dirty="0" smtClean="0"/>
              <a:t>That </a:t>
            </a:r>
            <a:r>
              <a:rPr lang="en-US" sz="2400" dirty="0"/>
              <a:t>is </a:t>
            </a:r>
            <a:r>
              <a:rPr lang="en-US" sz="2400" b="1" i="1" dirty="0"/>
              <a:t>1-</a:t>
            </a:r>
            <a:r>
              <a:rPr lang="el-GR" sz="2400" dirty="0"/>
              <a:t>α= 95% </a:t>
            </a:r>
            <a:endParaRPr lang="en-US" sz="2400" dirty="0" smtClean="0"/>
          </a:p>
          <a:p>
            <a:pPr lvl="1" algn="l"/>
            <a:r>
              <a:rPr lang="en-US" sz="2400" dirty="0" smtClean="0"/>
              <a:t>It </a:t>
            </a:r>
            <a:r>
              <a:rPr lang="en-US" sz="2400" dirty="0"/>
              <a:t>is a common practice: α-error = 5%</a:t>
            </a:r>
          </a:p>
        </p:txBody>
      </p:sp>
    </p:spTree>
    <p:extLst>
      <p:ext uri="{BB962C8B-B14F-4D97-AF65-F5344CB8AC3E}">
        <p14:creationId xmlns:p14="http://schemas.microsoft.com/office/powerpoint/2010/main" val="8617246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757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From our basic statistical course, we know that we can construct a confidence interval for p by:</a:t>
                </a:r>
              </a:p>
              <a:p>
                <a:r>
                  <a:rPr lang="en-US" sz="2400" dirty="0"/>
                  <a:t>p ± </a:t>
                </a:r>
                <a:r>
                  <a:rPr lang="en-US" sz="2400" dirty="0" smtClean="0"/>
                  <a:t>z</a:t>
                </a:r>
                <a:r>
                  <a:rPr lang="en-US" sz="2400" baseline="-25000" dirty="0" smtClean="0"/>
                  <a:t>1-</a:t>
                </a:r>
                <a:r>
                  <a:rPr lang="el-GR" sz="2400" baseline="-25000" dirty="0" smtClean="0"/>
                  <a:t>α/2 </a:t>
                </a:r>
                <a:r>
                  <a:rPr lang="el-GR" sz="2400" dirty="0" smtClean="0"/>
                  <a:t>*</a:t>
                </a:r>
                <a:r>
                  <a:rPr lang="en-US" sz="2400" dirty="0"/>
                  <a:t>se(p)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where </a:t>
                </a:r>
                <a:r>
                  <a:rPr lang="en-US" sz="2400" i="1" dirty="0"/>
                  <a:t>z</a:t>
                </a:r>
                <a:r>
                  <a:rPr lang="en-US" sz="2400" baseline="-25000" dirty="0"/>
                  <a:t>α</a:t>
                </a:r>
                <a:r>
                  <a:rPr lang="en-US" sz="2400" dirty="0"/>
                  <a:t> </a:t>
                </a:r>
                <a:r>
                  <a:rPr lang="en-US" sz="2400" i="1" dirty="0"/>
                  <a:t>denotes a value on the </a:t>
                </a:r>
                <a:r>
                  <a:rPr lang="en-US" sz="2400" i="1" dirty="0" smtClean="0"/>
                  <a:t>abscissa </a:t>
                </a:r>
                <a:r>
                  <a:rPr lang="en-US" sz="2400" i="1" dirty="0"/>
                  <a:t>of a standard normal distribution (from an assumption that the sample elements are normally distributed) and se(p) = </a:t>
                </a:r>
                <a:r>
                  <a:rPr lang="en-US" sz="2400" dirty="0" err="1"/>
                  <a:t>σ</a:t>
                </a:r>
                <a:r>
                  <a:rPr lang="en-US" sz="2400" i="1" baseline="-25000" dirty="0" err="1"/>
                  <a:t>p</a:t>
                </a:r>
                <a:r>
                  <a:rPr lang="en-US" sz="2400" i="1" dirty="0"/>
                  <a:t> </a:t>
                </a:r>
                <a:r>
                  <a:rPr lang="en-US" sz="2400" dirty="0"/>
                  <a:t>is the standard error</a:t>
                </a:r>
                <a:r>
                  <a:rPr lang="en-US" sz="2400" dirty="0" smtClean="0"/>
                  <a:t>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Hence, we relate p ± d in probabilities </a:t>
                </a:r>
                <a:endParaRPr lang="en-US" sz="2400" dirty="0" smtClean="0"/>
              </a:p>
              <a:p>
                <a:pPr lvl="1" algn="l"/>
                <a:r>
                  <a:rPr lang="en-US" sz="2400" dirty="0" smtClean="0"/>
                  <a:t>such </a:t>
                </a:r>
                <a:r>
                  <a:rPr lang="en-US" sz="2400" dirty="0"/>
                  <a:t>that</a:t>
                </a:r>
                <a:r>
                  <a:rPr lang="en-US" sz="2400" dirty="0" smtClean="0"/>
                  <a:t>: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400" dirty="0" smtClean="0">
                  <a:solidFill>
                    <a:srgbClr val="000000"/>
                  </a:solidFill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b>
                    </m:sSub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rad>
                  </m:oMath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757393"/>
              </a:xfrm>
              <a:prstGeom prst="rect">
                <a:avLst/>
              </a:prstGeom>
              <a:blipFill rotWithShape="0">
                <a:blip r:embed="rId3"/>
                <a:stretch>
                  <a:fillRect l="-1002" t="-1154" r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66374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073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From above equation, we can get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000000"/>
                              </a:solidFill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>
                  <a:solidFill>
                    <a:srgbClr val="000000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Note </a:t>
                </a:r>
                <a:r>
                  <a:rPr lang="en-US" sz="2400" dirty="0"/>
                  <a:t>that, the sample size requirement is highest when p=0.5. It is a common practice to take p=0.5 when no information is available about p for a conservative estimation of sample size. </a:t>
                </a:r>
                <a:endParaRPr lang="en-US" sz="2400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As an example, p = 0.5, d = 0. 05</a:t>
                </a:r>
              </a:p>
              <a:p>
                <a:pPr lvl="1" algn="l"/>
                <a:r>
                  <a:rPr lang="en-US" sz="2400" dirty="0"/>
                  <a:t>(5% margin-of-error), and α-error = 0.05:	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1.96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∗0.5∗0.5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0.05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=384.16≈400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073551"/>
              </a:xfrm>
              <a:prstGeom prst="rect">
                <a:avLst/>
              </a:prstGeom>
              <a:blipFill rotWithShape="0">
                <a:blip r:embed="rId3"/>
                <a:stretch>
                  <a:fillRect l="-1002" t="-1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18229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08025" y="1104900"/>
            <a:ext cx="772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>
              <a:buNone/>
            </a:pPr>
            <a:r>
              <a:rPr lang="en-US" dirty="0"/>
              <a:t>An example for the scope of surveys:</a:t>
            </a:r>
          </a:p>
          <a:p>
            <a:endParaRPr lang="en-US" dirty="0"/>
          </a:p>
          <a:p>
            <a:endParaRPr lang="en-US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/>
              <a:t>An opinion poll on America’s health concern was conducted by Gallup Organization between October 3- 5, 1997, and the survey reported that 29% adults consider AIDS is the most urgent health problem of the US, with a </a:t>
            </a:r>
            <a:r>
              <a:rPr lang="en-US" i="1" dirty="0"/>
              <a:t>margin of error </a:t>
            </a:r>
            <a:r>
              <a:rPr lang="en-US" dirty="0"/>
              <a:t>of +/- 3%. The result was based on telephone interviews of 872 adults. </a:t>
            </a:r>
            <a:endParaRPr lang="en-US" altLang="en-US" b="1" dirty="0">
              <a:solidFill>
                <a:srgbClr val="CF0E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8967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300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Sample Size Estimation for Relative Differences </a:t>
                </a:r>
              </a:p>
              <a:p>
                <a:pPr algn="l"/>
                <a:endParaRPr lang="en-US" sz="2400" b="1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If </a:t>
                </a:r>
                <a:r>
                  <a:rPr lang="en-US" sz="2400" dirty="0"/>
                  <a:t>d is relative difference,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000000"/>
                              </a:solidFill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000000"/>
                              </a:solidFill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US" sz="2400" i="1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Consider </a:t>
                </a:r>
                <a:r>
                  <a:rPr lang="en-US" sz="2400" dirty="0"/>
                  <a:t>that </a:t>
                </a:r>
                <a:r>
                  <a:rPr lang="en-US" sz="2400" dirty="0" smtClean="0"/>
                  <a:t>5% </a:t>
                </a:r>
                <a:r>
                  <a:rPr lang="en-US" sz="2400" dirty="0"/>
                  <a:t>change is relative to p</a:t>
                </a:r>
                <a:r>
                  <a:rPr lang="en-US" sz="2400" dirty="0" smtClean="0"/>
                  <a:t>=.50 </a:t>
                </a:r>
                <a:r>
                  <a:rPr lang="en-US" sz="2400" dirty="0"/>
                  <a:t>in the above example. Then, d = </a:t>
                </a:r>
                <a:r>
                  <a:rPr lang="en-US" sz="2400" dirty="0" smtClean="0"/>
                  <a:t>0.5*0.05=0.025, </a:t>
                </a:r>
                <a:r>
                  <a:rPr lang="en-US" sz="2400" dirty="0"/>
                  <a:t>that is, p varies between </a:t>
                </a:r>
                <a:r>
                  <a:rPr lang="en-US" sz="2400" dirty="0" smtClean="0"/>
                  <a:t>0.475 </a:t>
                </a:r>
                <a:r>
                  <a:rPr lang="en-US" sz="2400" dirty="0"/>
                  <a:t>to </a:t>
                </a:r>
                <a:r>
                  <a:rPr lang="en-US" sz="2400" dirty="0" smtClean="0"/>
                  <a:t>0.525. </a:t>
                </a:r>
                <a:r>
                  <a:rPr lang="en-US" sz="2400" dirty="0"/>
                  <a:t>Now, </a:t>
                </a:r>
                <a:endParaRPr lang="en-US" sz="2400" dirty="0" smtClean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1.96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∗0.5∗0.5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(0.5∗0.05)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=1537</a:t>
                </a:r>
              </a:p>
              <a:p>
                <a:pPr lvl="1" algn="l"/>
                <a:r>
                  <a:rPr lang="en-US" sz="2400" dirty="0" smtClean="0"/>
                  <a:t>Note</a:t>
                </a:r>
                <a:r>
                  <a:rPr lang="en-US" sz="2400" dirty="0"/>
                  <a:t>, </a:t>
                </a:r>
                <a:r>
                  <a:rPr lang="en-US" sz="2400" i="1" dirty="0"/>
                  <a:t>d </a:t>
                </a:r>
                <a:r>
                  <a:rPr lang="en-US" sz="2400" dirty="0"/>
                  <a:t>is very sensitive for sample size calculation.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300729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277" b="-3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1481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53314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Sample Size for Continuous Data  </a:t>
                </a:r>
              </a:p>
              <a:p>
                <a:pPr algn="l"/>
                <a:endParaRPr lang="en-US" sz="2400" b="1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b="1" dirty="0" smtClean="0"/>
              </a:p>
              <a:p>
                <a:endParaRPr lang="en-US" sz="2400" dirty="0"/>
              </a:p>
              <a:p>
                <a:pPr algn="l"/>
                <a:r>
                  <a:rPr lang="en-US" sz="2400" dirty="0"/>
                  <a:t>The variance formula we just used is based on “simple random </a:t>
                </a:r>
                <a:r>
                  <a:rPr lang="en-US" sz="2400" dirty="0" smtClean="0"/>
                  <a:t>sampling with replacement”. When sampling is without replacement, we adjust the n by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/>
                  <a:t>n is adjusted for finite population correction factor, 1- n/N </a:t>
                </a:r>
              </a:p>
              <a:p>
                <a:pPr algn="l"/>
                <a:endParaRPr lang="en-US" sz="2400" dirty="0"/>
              </a:p>
              <a:p>
                <a:pPr algn="l"/>
                <a:endParaRPr lang="en-US" sz="2400" b="1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5331460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6060793" y="1746444"/>
            <a:ext cx="2276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Change the variance</a:t>
            </a:r>
            <a:endParaRPr lang="en-US" dirty="0"/>
          </a:p>
        </p:txBody>
      </p:sp>
      <p:cxnSp>
        <p:nvCxnSpPr>
          <p:cNvPr id="4" name="Straight Arrow Connector 3"/>
          <p:cNvCxnSpPr>
            <a:endCxn id="2" idx="1"/>
          </p:cNvCxnSpPr>
          <p:nvPr/>
        </p:nvCxnSpPr>
        <p:spPr>
          <a:xfrm flipV="1">
            <a:off x="5466079" y="1946499"/>
            <a:ext cx="594714" cy="2936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38931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Sample Size Estimate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Sources of variance </a:t>
            </a:r>
            <a:r>
              <a:rPr lang="en-US" sz="2400" b="1" dirty="0" smtClean="0"/>
              <a:t>information: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Published </a:t>
            </a:r>
            <a:r>
              <a:rPr lang="en-US" sz="2400" dirty="0"/>
              <a:t>studies </a:t>
            </a:r>
            <a:endParaRPr lang="en-US" sz="24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(</a:t>
            </a:r>
            <a:r>
              <a:rPr lang="en-US" sz="2400" dirty="0"/>
              <a:t>Concerns: geographical, contextual, time issues – external validity</a:t>
            </a:r>
            <a:r>
              <a:rPr lang="en-US" sz="2400" dirty="0" smtClean="0"/>
              <a:t>)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Previous studies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Pilot studies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897138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In stratified sampling the population is partitioned into groups, called </a:t>
            </a:r>
            <a:r>
              <a:rPr lang="en-US" sz="2400" i="1" dirty="0"/>
              <a:t>strata</a:t>
            </a:r>
            <a:r>
              <a:rPr lang="en-US" sz="2400" dirty="0"/>
              <a:t>, and sampling is performed separately within each </a:t>
            </a:r>
            <a:r>
              <a:rPr lang="en-US" sz="2400" i="1" dirty="0"/>
              <a:t>stratum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Stratum variables are mutually exclusive (non-over lapping), e.g., urban/rural areas, economic categories, geographic regions, race, sex, etc.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Population </a:t>
            </a:r>
            <a:r>
              <a:rPr lang="en-US" sz="2400" dirty="0"/>
              <a:t>groups may have different values for the responses of interest</a:t>
            </a:r>
            <a:r>
              <a:rPr lang="en-US" sz="2400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population (elements) should be </a:t>
            </a:r>
            <a:r>
              <a:rPr lang="en-US" sz="2400" i="1" dirty="0"/>
              <a:t>homogenous </a:t>
            </a:r>
            <a:r>
              <a:rPr lang="en-US" sz="2400" dirty="0" smtClean="0"/>
              <a:t>within-stratum</a:t>
            </a:r>
            <a:r>
              <a:rPr lang="en-US" sz="24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population (elements) should be </a:t>
            </a:r>
            <a:r>
              <a:rPr lang="en-US" sz="2400" i="1" dirty="0" err="1"/>
              <a:t>heterogenous</a:t>
            </a:r>
            <a:r>
              <a:rPr lang="en-US" sz="2400" i="1" dirty="0"/>
              <a:t> </a:t>
            </a:r>
            <a:r>
              <a:rPr lang="en-US" sz="2400" dirty="0"/>
              <a:t>between the strata.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5704637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0926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Theory of Stratified Sampling</a:t>
                </a:r>
              </a:p>
              <a:p>
                <a:pPr algn="l"/>
                <a:endParaRPr lang="en-US" sz="2400" b="1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With </a:t>
                </a:r>
                <a:r>
                  <a:rPr lang="en-US" sz="2400" dirty="0"/>
                  <a:t>systematic sampling, the target population is partitioned into H &gt; 1 non-overlapping subpopulations of strata. </a:t>
                </a:r>
                <a:endParaRPr lang="en-US" sz="2400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If </a:t>
                </a:r>
                <a:r>
                  <a:rPr lang="en-US" sz="2400" dirty="0"/>
                  <a:t>the population size consists of N discrete elements, then under stratified sampling, </a:t>
                </a:r>
                <a:endParaRPr lang="en-US" sz="2400" dirty="0" smtClean="0"/>
              </a:p>
              <a:p>
                <a:r>
                  <a:rPr lang="en-US" sz="2400" i="1" dirty="0" smtClean="0"/>
                  <a:t>N </a:t>
                </a:r>
                <a:r>
                  <a:rPr lang="en-US" sz="2400" i="1" dirty="0"/>
                  <a:t>= N</a:t>
                </a:r>
                <a:r>
                  <a:rPr lang="en-US" sz="2400" i="1" baseline="-25000" dirty="0"/>
                  <a:t>1</a:t>
                </a:r>
                <a:r>
                  <a:rPr lang="en-US" sz="2400" i="1" dirty="0"/>
                  <a:t> + N</a:t>
                </a:r>
                <a:r>
                  <a:rPr lang="en-US" sz="2400" i="1" baseline="-25000" dirty="0"/>
                  <a:t>2</a:t>
                </a:r>
                <a:r>
                  <a:rPr lang="en-US" sz="2400" i="1" dirty="0"/>
                  <a:t> + N</a:t>
                </a:r>
                <a:r>
                  <a:rPr lang="en-US" sz="2400" i="1" baseline="-25000" dirty="0"/>
                  <a:t>3</a:t>
                </a:r>
                <a:r>
                  <a:rPr lang="en-US" sz="2400" i="1" dirty="0"/>
                  <a:t> + . . . + N</a:t>
                </a:r>
                <a:r>
                  <a:rPr lang="en-US" sz="2400" i="1" baseline="-25000" dirty="0"/>
                  <a:t>H</a:t>
                </a:r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lvl="1" algn="l"/>
                <a:r>
                  <a:rPr lang="en-US" sz="2400" dirty="0" smtClean="0"/>
                  <a:t>That </a:t>
                </a:r>
                <a:r>
                  <a:rPr lang="en-US" sz="2400" dirty="0"/>
                  <a:t>is,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b="1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092659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341" r="-10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123022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179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/>
                  <a:t>Estimation of Total </a:t>
                </a:r>
                <a:r>
                  <a:rPr lang="en-US" sz="2400" dirty="0"/>
                  <a:t>for a random variable </a:t>
                </a:r>
                <a:r>
                  <a:rPr lang="en-US" sz="2400" i="1" dirty="0" smtClean="0"/>
                  <a:t>y</a:t>
                </a:r>
              </a:p>
              <a:p>
                <a:pPr algn="l"/>
                <a:endParaRPr lang="en-US" sz="2400" i="1" dirty="0" smtClean="0"/>
              </a:p>
              <a:p>
                <a:pPr algn="l"/>
                <a:r>
                  <a:rPr lang="en-US" sz="2400" dirty="0" smtClean="0"/>
                  <a:t>Let </a:t>
                </a:r>
                <a:r>
                  <a:rPr lang="en-US" sz="2400" dirty="0" err="1"/>
                  <a:t>y</a:t>
                </a:r>
                <a:r>
                  <a:rPr lang="en-US" sz="2400" baseline="-25000" dirty="0" err="1"/>
                  <a:t>hi</a:t>
                </a:r>
                <a:r>
                  <a:rPr lang="en-US" sz="2400" dirty="0"/>
                  <a:t> = value of </a:t>
                </a:r>
                <a:r>
                  <a:rPr lang="en-US" sz="2400" i="1" dirty="0" err="1"/>
                  <a:t>i</a:t>
                </a:r>
                <a:r>
                  <a:rPr lang="en-US" sz="2400" i="1" baseline="-25000" dirty="0" err="1"/>
                  <a:t>th</a:t>
                </a:r>
                <a:r>
                  <a:rPr lang="en-US" sz="2400" i="1" dirty="0"/>
                  <a:t> </a:t>
                </a:r>
                <a:r>
                  <a:rPr lang="en-US" sz="2400" dirty="0"/>
                  <a:t>unit in stratum </a:t>
                </a:r>
                <a:r>
                  <a:rPr lang="en-US" sz="2400" i="1" dirty="0" smtClean="0"/>
                  <a:t>h</a:t>
                </a:r>
              </a:p>
              <a:p>
                <a:pPr algn="l"/>
                <a:r>
                  <a:rPr lang="en-US" sz="2400" dirty="0" smtClean="0"/>
                  <a:t>Then</a:t>
                </a:r>
                <a:r>
                  <a:rPr lang="en-US" sz="2400" dirty="0"/>
                  <a:t>, population total for stratum </a:t>
                </a:r>
                <a:r>
                  <a:rPr lang="en-US" sz="2400" i="1" dirty="0"/>
                  <a:t>h </a:t>
                </a:r>
                <a:r>
                  <a:rPr lang="en-US" sz="2400" dirty="0"/>
                  <a:t>is</a:t>
                </a:r>
                <a:r>
                  <a:rPr lang="en-US" sz="2400" dirty="0" smtClean="0"/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sub>
                        </m:sSub>
                      </m:sup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𝒉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:r>
                  <a:rPr lang="en-US" sz="2400" dirty="0" smtClean="0"/>
                  <a:t>And</a:t>
                </a:r>
                <a:r>
                  <a:rPr lang="en-US" sz="2400" dirty="0"/>
                  <a:t>, population total is: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algn="l"/>
                <a:r>
                  <a:rPr lang="en-US" sz="2400" dirty="0" smtClean="0"/>
                  <a:t>That </a:t>
                </a:r>
                <a:r>
                  <a:rPr lang="en-US" sz="2400" dirty="0"/>
                  <a:t>is, </a:t>
                </a:r>
                <a:r>
                  <a:rPr lang="en-US" sz="2400" dirty="0" smtClean="0"/>
                  <a:t>		</a:t>
                </a:r>
                <a:r>
                  <a:rPr lang="en-US" sz="2400" i="1" dirty="0" smtClean="0"/>
                  <a:t>t </a:t>
                </a:r>
                <a:r>
                  <a:rPr lang="en-US" sz="2400" i="1" dirty="0"/>
                  <a:t>= t</a:t>
                </a:r>
                <a:r>
                  <a:rPr lang="en-US" sz="2400" i="1" baseline="-25000" dirty="0"/>
                  <a:t>1</a:t>
                </a:r>
                <a:r>
                  <a:rPr lang="en-US" sz="2400" i="1" dirty="0"/>
                  <a:t> + t</a:t>
                </a:r>
                <a:r>
                  <a:rPr lang="en-US" sz="2400" i="1" baseline="-25000" dirty="0"/>
                  <a:t>2</a:t>
                </a:r>
                <a:r>
                  <a:rPr lang="en-US" sz="2400" i="1" dirty="0"/>
                  <a:t> + t</a:t>
                </a:r>
                <a:r>
                  <a:rPr lang="en-US" sz="2400" i="1" baseline="-25000" dirty="0"/>
                  <a:t>3</a:t>
                </a:r>
                <a:r>
                  <a:rPr lang="en-US" sz="2400" i="1" dirty="0"/>
                  <a:t> + . . . + </a:t>
                </a:r>
                <a:r>
                  <a:rPr lang="en-US" sz="2400" i="1" dirty="0" err="1"/>
                  <a:t>t</a:t>
                </a:r>
                <a:r>
                  <a:rPr lang="en-US" sz="2400" i="1" baseline="-25000" dirty="0" err="1"/>
                  <a:t>H</a:t>
                </a:r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algn="l"/>
                <a:r>
                  <a:rPr lang="en-US" sz="2400" dirty="0" smtClean="0"/>
                  <a:t>(</a:t>
                </a:r>
                <a:r>
                  <a:rPr lang="en-US" sz="2400" dirty="0"/>
                  <a:t>compare to: </a:t>
                </a:r>
                <a:r>
                  <a:rPr lang="en-US" sz="2400" dirty="0" smtClean="0"/>
                  <a:t>		</a:t>
                </a:r>
                <a:r>
                  <a:rPr lang="en-US" sz="2400" i="1" dirty="0"/>
                  <a:t>N = N</a:t>
                </a:r>
                <a:r>
                  <a:rPr lang="en-US" sz="2400" i="1" baseline="-25000" dirty="0"/>
                  <a:t>1</a:t>
                </a:r>
                <a:r>
                  <a:rPr lang="en-US" sz="2400" i="1" dirty="0"/>
                  <a:t> + N</a:t>
                </a:r>
                <a:r>
                  <a:rPr lang="en-US" sz="2400" i="1" baseline="-25000" dirty="0"/>
                  <a:t>2</a:t>
                </a:r>
                <a:r>
                  <a:rPr lang="en-US" sz="2400" i="1" dirty="0"/>
                  <a:t> + N</a:t>
                </a:r>
                <a:r>
                  <a:rPr lang="en-US" sz="2400" i="1" baseline="-25000" dirty="0"/>
                  <a:t>3</a:t>
                </a:r>
                <a:r>
                  <a:rPr lang="en-US" sz="2400" i="1" dirty="0"/>
                  <a:t> + . . . + N</a:t>
                </a:r>
                <a:r>
                  <a:rPr lang="en-US" sz="2400" i="1" baseline="-25000" dirty="0"/>
                  <a:t>H</a:t>
                </a:r>
                <a:r>
                  <a:rPr lang="en-US" sz="2400" i="1" dirty="0"/>
                  <a:t> </a:t>
                </a:r>
                <a:r>
                  <a:rPr lang="en-US" sz="2400" dirty="0" smtClean="0"/>
                  <a:t>)</a:t>
                </a:r>
                <a:endParaRPr lang="en-US" sz="2400" b="1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179606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312" b="-3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166989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6426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Strata totals are additive But, not the strata means</a:t>
                </a:r>
              </a:p>
              <a:p>
                <a:pPr algn="l"/>
                <a:endParaRPr lang="en-US" sz="2400" i="1" dirty="0" smtClean="0"/>
              </a:p>
              <a:p>
                <a:pPr algn="l"/>
                <a:r>
                  <a:rPr lang="en-US" sz="2400" dirty="0"/>
                  <a:t>Population mean for strata h is: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h𝑈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However</a:t>
                </a:r>
                <a:r>
                  <a:rPr lang="en-US" sz="2400" dirty="0"/>
                  <a:t>, </a:t>
                </a:r>
                <a:endParaRPr lang="en-US" sz="2400" dirty="0" smtClean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400" i="1" dirty="0"/>
                            <m:t>t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1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t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2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t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3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. . .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tH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i="1" dirty="0"/>
                            <m:t>N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1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N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2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N</m:t>
                          </m:r>
                          <m:r>
                            <m:rPr>
                              <m:nor/>
                            </m:rPr>
                            <a:rPr lang="en-US" sz="2400" i="1" baseline="-25000" dirty="0"/>
                            <m:t>3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 + . . . + </m:t>
                          </m:r>
                          <m:r>
                            <m:rPr>
                              <m:nor/>
                            </m:rPr>
                            <a:rPr lang="en-US" sz="2400" i="1" dirty="0"/>
                            <m:t>NH</m:t>
                          </m:r>
                        </m:den>
                      </m:f>
                    </m:oMath>
                  </m:oMathPara>
                </a14:m>
                <a:endParaRPr lang="en-US" sz="2400" b="0" dirty="0" smtClean="0"/>
              </a:p>
              <a:p>
                <a:pPr algn="l"/>
                <a:r>
                  <a:rPr lang="en-US" sz="2400" b="0" dirty="0" smtClean="0"/>
                  <a:t>			</a:t>
                </a:r>
              </a:p>
              <a:p>
                <a:r>
                  <a:rPr lang="en-US" sz="2400" b="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 smtClean="0"/>
              </a:p>
              <a:p>
                <a:pPr algn="l"/>
                <a:r>
                  <a:rPr lang="en-US" sz="2400" dirty="0" smtClean="0"/>
                  <a:t>			  </a:t>
                </a:r>
              </a:p>
              <a:p>
                <a:pPr algn="l"/>
                <a:endParaRPr lang="en-US" sz="24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642618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42993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3869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However, we can formulate an additive relationship, by “weight” factors: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Where, </a:t>
                </a:r>
              </a:p>
              <a:p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endParaRPr lang="en-US" sz="2400" b="0" dirty="0" smtClean="0"/>
              </a:p>
              <a:p>
                <a:pPr algn="l"/>
                <a:r>
                  <a:rPr lang="en-US" sz="2400" dirty="0" smtClean="0"/>
                  <a:t>Note that,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  <a:p>
                <a:pPr algn="l"/>
                <a:endParaRPr lang="en-US" sz="24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3869329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36646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5278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/>
                  <a:t>To estimate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, then, use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𝑠𝑡𝑟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p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nary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Where, </a:t>
                </a:r>
              </a:p>
              <a:p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h𝑗</m:t>
                                </m:r>
                              </m:sub>
                            </m:sSub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 smtClean="0"/>
              </a:p>
              <a:p>
                <a:pPr algn="l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 is an unbiased estimator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. The variance estimates for stratified samples is </a:t>
                </a:r>
              </a:p>
              <a:p>
                <a:r>
                  <a:rPr lang="en-US" sz="2400" dirty="0" smtClean="0"/>
                  <a:t>V(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𝑠𝑡𝑟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sup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den>
                            </m:f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 smtClean="0"/>
              </a:p>
              <a:p>
                <a:pPr algn="l"/>
                <a:r>
                  <a:rPr lang="en-US" sz="2400" dirty="0" smtClean="0"/>
                  <a:t>Where,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sub>
                      <m:sup/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h𝑗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nary>
                  </m:oMath>
                </a14:m>
                <a:endParaRPr lang="en-US" sz="2400" dirty="0"/>
              </a:p>
              <a:p>
                <a:pPr algn="l"/>
                <a:endParaRPr lang="en-US" sz="24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5278048"/>
              </a:xfrm>
              <a:prstGeom prst="rect">
                <a:avLst/>
              </a:prstGeom>
              <a:blipFill rotWithShape="0">
                <a:blip r:embed="rId3"/>
                <a:stretch>
                  <a:fillRect l="-1145" t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7034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Allocating observations to strata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The major task of stratified sampling design is the appropriate allocation of samples to different strata 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3977789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08025" y="1104900"/>
            <a:ext cx="772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dirty="0"/>
              <a:t>An opinion poll on America’s health concern was conducted by Gallup Organization between October 3- 5, 1997, and the survey reported that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29%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adults</a:t>
            </a:r>
            <a:r>
              <a:rPr lang="en-US" dirty="0"/>
              <a:t> consider AIDS is the most urgent health problem of the US, with a 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margin of error </a:t>
            </a:r>
            <a:r>
              <a:rPr lang="en-US" dirty="0"/>
              <a:t>of +/- 3%. The result was based on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telephone interviews </a:t>
            </a:r>
            <a:r>
              <a:rPr lang="en-US" dirty="0"/>
              <a:t>of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872</a:t>
            </a:r>
            <a:r>
              <a:rPr lang="en-US" dirty="0"/>
              <a:t> adults. </a:t>
            </a:r>
            <a:endParaRPr lang="en-US" altLang="en-US" b="1" dirty="0">
              <a:solidFill>
                <a:srgbClr val="CF0E3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18650" y="5476516"/>
            <a:ext cx="30632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l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Extent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of Sampling Error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11632" y="1535430"/>
            <a:ext cx="17908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l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Point estimate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818015" y="1535430"/>
            <a:ext cx="21371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Study Population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548" y="5191033"/>
            <a:ext cx="40018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l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Method of Survey Administration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967094" y="4960888"/>
            <a:ext cx="1988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algn="l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Sample Size (n)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961116" y="1966317"/>
            <a:ext cx="559824" cy="1348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463013" y="1870844"/>
            <a:ext cx="3087257" cy="13295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46220" y="4272466"/>
            <a:ext cx="1120140" cy="1204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0270" y="4676683"/>
            <a:ext cx="0" cy="2842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903220" y="4663440"/>
            <a:ext cx="559793" cy="5275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42186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Stratified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Types of allocation methods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Equal allocation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Proportional </a:t>
            </a:r>
            <a:r>
              <a:rPr lang="en-US" sz="2400" dirty="0" smtClean="0"/>
              <a:t>allocation – the number of sampled units in each stratum is proportional to the size of the stratum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Optimal allocation - Allocation </a:t>
            </a:r>
            <a:r>
              <a:rPr lang="en-US" sz="2400" dirty="0"/>
              <a:t>based on variance differences among the </a:t>
            </a:r>
            <a:r>
              <a:rPr lang="en-US" sz="2400" dirty="0" smtClean="0"/>
              <a:t>strata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744157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Why use cluster samples?</a:t>
            </a:r>
          </a:p>
          <a:p>
            <a:pPr algn="l"/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Constructing a sampling frame list of observation units may be difficult, expensive, or impossible.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Customers of a store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Birds in a region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The population may be widely distributed geographically or may occur in natural clusters such as households or schools.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Cluster sampling is used in practice because it is usually much cheaper and more convenient to sample clusters than randomly in the population.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955036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Basics</a:t>
            </a:r>
          </a:p>
          <a:p>
            <a:pPr algn="l"/>
            <a:endParaRPr lang="en-US" sz="24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Consider </a:t>
            </a:r>
            <a:r>
              <a:rPr lang="en-US" sz="2400" dirty="0"/>
              <a:t>sampling children in an elementary school.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 </a:t>
            </a:r>
            <a:r>
              <a:rPr lang="en-US" sz="2400" dirty="0"/>
              <a:t>could take an SRS.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An </a:t>
            </a:r>
            <a:r>
              <a:rPr lang="en-US" sz="2400" dirty="0"/>
              <a:t>alternative is to take a random sample of classes and then measure all students </a:t>
            </a:r>
            <a:r>
              <a:rPr lang="en-US" sz="2400" dirty="0" smtClean="0"/>
              <a:t>in the </a:t>
            </a:r>
            <a:r>
              <a:rPr lang="en-US" sz="2400" dirty="0"/>
              <a:t>selected classes</a:t>
            </a:r>
            <a:r>
              <a:rPr lang="en-US" sz="2400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algn="l"/>
            <a:r>
              <a:rPr lang="en-US" sz="2400" b="1" dirty="0"/>
              <a:t>Terminology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classes are the primary sampling units (</a:t>
            </a:r>
            <a:r>
              <a:rPr lang="en-US" sz="2400" dirty="0" err="1"/>
              <a:t>psus</a:t>
            </a:r>
            <a:r>
              <a:rPr lang="en-US" sz="2400" dirty="0"/>
              <a:t>) or clusters.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students within the classes are the secondary sampling units (</a:t>
            </a:r>
            <a:r>
              <a:rPr lang="en-US" sz="2400" dirty="0" err="1"/>
              <a:t>ssus</a:t>
            </a:r>
            <a:r>
              <a:rPr lang="en-US" sz="2400" dirty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Often </a:t>
            </a:r>
            <a:r>
              <a:rPr lang="en-US" sz="2400" dirty="0"/>
              <a:t>the </a:t>
            </a:r>
            <a:r>
              <a:rPr lang="en-US" sz="2400" dirty="0" err="1"/>
              <a:t>ssus</a:t>
            </a:r>
            <a:r>
              <a:rPr lang="en-US" sz="2400" dirty="0"/>
              <a:t> are the elements of the population</a:t>
            </a:r>
          </a:p>
        </p:txBody>
      </p:sp>
    </p:spTree>
    <p:extLst>
      <p:ext uri="{BB962C8B-B14F-4D97-AF65-F5344CB8AC3E}">
        <p14:creationId xmlns:p14="http://schemas.microsoft.com/office/powerpoint/2010/main" val="30944607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effectLst/>
              </a:rPr>
              <a:t>Need to consider the sampling order:</a:t>
            </a:r>
            <a:endParaRPr lang="en-US" sz="2400" dirty="0">
              <a:effectLst/>
            </a:endParaRP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dirty="0" smtClean="0">
                <a:effectLst/>
              </a:rPr>
              <a:t>1</a:t>
            </a:r>
            <a:r>
              <a:rPr lang="en-US" sz="2400" dirty="0">
                <a:effectLst/>
              </a:rPr>
              <a:t>.	We may select the PSU’s by using a specific </a:t>
            </a:r>
            <a:r>
              <a:rPr lang="en-US" sz="2400" i="1" dirty="0">
                <a:effectLst/>
              </a:rPr>
              <a:t>element </a:t>
            </a:r>
            <a:r>
              <a:rPr lang="en-US" sz="2400" dirty="0">
                <a:effectLst/>
              </a:rPr>
              <a:t>sampling techniques, such as simple random sampling, systematic sampling or by PPS sampling.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dirty="0">
                <a:effectLst/>
              </a:rPr>
              <a:t>2.	We may select </a:t>
            </a:r>
            <a:r>
              <a:rPr lang="en-US" sz="2400" b="1" dirty="0">
                <a:effectLst/>
              </a:rPr>
              <a:t>all </a:t>
            </a:r>
            <a:r>
              <a:rPr lang="en-US" sz="2400" dirty="0">
                <a:effectLst/>
              </a:rPr>
              <a:t>SSU’s for convenience or </a:t>
            </a:r>
            <a:r>
              <a:rPr lang="en-US" sz="2400" b="1" dirty="0">
                <a:effectLst/>
              </a:rPr>
              <a:t>few </a:t>
            </a:r>
            <a:r>
              <a:rPr lang="en-US" sz="2400" dirty="0">
                <a:effectLst/>
              </a:rPr>
              <a:t>by using a specific element sampling techniques (such as simple random sampling, systematic sampling or by PPS sampling).</a:t>
            </a:r>
          </a:p>
          <a:p>
            <a:r>
              <a:rPr lang="en-US" sz="2400" dirty="0"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547695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effectLst/>
              </a:rPr>
              <a:t>Simple one-stage cluster </a:t>
            </a:r>
            <a:r>
              <a:rPr lang="en-US" sz="2400" b="1" dirty="0" smtClean="0">
                <a:effectLst/>
              </a:rPr>
              <a:t>sample: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List </a:t>
            </a:r>
            <a:r>
              <a:rPr lang="en-US" sz="2400" dirty="0">
                <a:effectLst/>
              </a:rPr>
              <a:t>all the clusters in the population, and from the list, select the clusters – usually with simple random sampling (SRS) strategy. </a:t>
            </a:r>
            <a:r>
              <a:rPr lang="en-US" sz="2400" b="1" dirty="0">
                <a:effectLst/>
              </a:rPr>
              <a:t>All units </a:t>
            </a:r>
            <a:r>
              <a:rPr lang="en-US" sz="2400" dirty="0">
                <a:effectLst/>
              </a:rPr>
              <a:t>(elements) in the sampled clusters are selected for the survey.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b="1" dirty="0">
                <a:effectLst/>
              </a:rPr>
              <a:t>Simple two-stage cluster </a:t>
            </a:r>
            <a:r>
              <a:rPr lang="en-US" sz="2400" b="1" dirty="0" smtClean="0">
                <a:effectLst/>
              </a:rPr>
              <a:t>sample: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List </a:t>
            </a:r>
            <a:r>
              <a:rPr lang="en-US" sz="2400" dirty="0">
                <a:effectLst/>
              </a:rPr>
              <a:t>all the clusters in the population. First, select the clusters, usually by simple random sampling (SRS). The units (elements) in the selected clusters of the first-stage are then sampled in the second-stage, usually by simple random sampling (or often by systematic sampling).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b="1" dirty="0">
                <a:effectLst/>
              </a:rPr>
              <a:t>Multi-stage </a:t>
            </a:r>
            <a:r>
              <a:rPr lang="en-US" sz="2400" b="1" dirty="0" smtClean="0">
                <a:effectLst/>
              </a:rPr>
              <a:t>sampling: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when </a:t>
            </a:r>
            <a:r>
              <a:rPr lang="en-US" sz="2400" dirty="0">
                <a:effectLst/>
              </a:rPr>
              <a:t>sampling is done in more than one stage. In practice, clusters are also stratified.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466613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effectLst/>
              </a:rPr>
              <a:t>Theory: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dirty="0">
                <a:effectLst/>
              </a:rPr>
              <a:t>1.  It is assumed that population elements are clustered into N groups, i.e., </a:t>
            </a:r>
            <a:r>
              <a:rPr lang="en-US" sz="2400" dirty="0" smtClean="0">
                <a:effectLst/>
              </a:rPr>
              <a:t>in N </a:t>
            </a:r>
            <a:r>
              <a:rPr lang="en-US" sz="2400" dirty="0">
                <a:effectLst/>
              </a:rPr>
              <a:t>clusters (PSUs).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dirty="0">
                <a:effectLst/>
              </a:rPr>
              <a:t>2.  Let the size of cluster is </a:t>
            </a:r>
            <a:r>
              <a:rPr lang="en-US" sz="2400" dirty="0" err="1">
                <a:effectLst/>
              </a:rPr>
              <a:t>M</a:t>
            </a:r>
            <a:r>
              <a:rPr lang="en-US" sz="2400" baseline="-25000" dirty="0" err="1">
                <a:effectLst/>
              </a:rPr>
              <a:t>i</a:t>
            </a:r>
            <a:r>
              <a:rPr lang="en-US" sz="2400" dirty="0">
                <a:effectLst/>
              </a:rPr>
              <a:t>, for the </a:t>
            </a:r>
            <a:r>
              <a:rPr lang="en-US" sz="2400" i="1" dirty="0" err="1">
                <a:effectLst/>
              </a:rPr>
              <a:t>i-</a:t>
            </a:r>
            <a:r>
              <a:rPr lang="en-US" sz="2400" dirty="0" err="1">
                <a:effectLst/>
              </a:rPr>
              <a:t>th</a:t>
            </a:r>
            <a:r>
              <a:rPr lang="en-US" sz="2400" dirty="0">
                <a:effectLst/>
              </a:rPr>
              <a:t> cluster, i.e., the number of </a:t>
            </a:r>
            <a:r>
              <a:rPr lang="en-US" sz="2400" dirty="0" smtClean="0">
                <a:effectLst/>
              </a:rPr>
              <a:t>elements (SSUs</a:t>
            </a:r>
            <a:r>
              <a:rPr lang="en-US" sz="2400" dirty="0">
                <a:effectLst/>
              </a:rPr>
              <a:t>) of the </a:t>
            </a:r>
            <a:r>
              <a:rPr lang="en-US" sz="2400" i="1" dirty="0" err="1">
                <a:effectLst/>
              </a:rPr>
              <a:t>i</a:t>
            </a:r>
            <a:r>
              <a:rPr lang="en-US" sz="2400" dirty="0" err="1">
                <a:effectLst/>
              </a:rPr>
              <a:t>-th</a:t>
            </a:r>
            <a:r>
              <a:rPr lang="en-US" sz="2400" dirty="0">
                <a:effectLst/>
              </a:rPr>
              <a:t> cluster is M</a:t>
            </a:r>
            <a:r>
              <a:rPr lang="en-US" sz="2400" baseline="-25000" dirty="0">
                <a:effectLst/>
              </a:rPr>
              <a:t>i</a:t>
            </a:r>
            <a:r>
              <a:rPr lang="en-US" sz="2400" dirty="0">
                <a:effectLst/>
              </a:rPr>
              <a:t>.</a:t>
            </a:r>
          </a:p>
          <a:p>
            <a:pPr algn="l"/>
            <a:r>
              <a:rPr lang="en-US" sz="2400" dirty="0">
                <a:effectLst/>
              </a:rPr>
              <a:t> </a:t>
            </a:r>
          </a:p>
          <a:p>
            <a:pPr algn="l"/>
            <a:r>
              <a:rPr lang="en-US" sz="2400" dirty="0">
                <a:effectLst/>
              </a:rPr>
              <a:t>3.  The corresponding number of PSUs (clusters) in sample = n, and the number of elements from the </a:t>
            </a:r>
            <a:r>
              <a:rPr lang="en-US" sz="2400" i="1" dirty="0" err="1">
                <a:effectLst/>
              </a:rPr>
              <a:t>i</a:t>
            </a:r>
            <a:r>
              <a:rPr lang="en-US" sz="2400" dirty="0" err="1">
                <a:effectLst/>
              </a:rPr>
              <a:t>-th</a:t>
            </a:r>
            <a:r>
              <a:rPr lang="en-US" sz="2400" dirty="0">
                <a:effectLst/>
              </a:rPr>
              <a:t> PSU =m</a:t>
            </a:r>
            <a:r>
              <a:rPr lang="en-US" sz="2400" baseline="-25000" dirty="0">
                <a:effectLst/>
              </a:rPr>
              <a:t>i</a:t>
            </a:r>
            <a:r>
              <a:rPr lang="en-US" sz="2400" dirty="0">
                <a:effectLst/>
              </a:rPr>
              <a:t>.</a:t>
            </a:r>
          </a:p>
          <a:p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4880336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4594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dirty="0" smtClean="0">
                    <a:effectLst/>
                  </a:rPr>
                  <a:t>Estimation: one-stage clusters of equal size</a:t>
                </a:r>
              </a:p>
              <a:p>
                <a:pPr algn="l"/>
                <a:r>
                  <a:rPr lang="en-US" sz="2400" dirty="0">
                    <a:effectLst/>
                  </a:rPr>
                  <a:t>Let </a:t>
                </a:r>
                <a:r>
                  <a:rPr lang="en-US" sz="2400" i="1" dirty="0" err="1">
                    <a:effectLst/>
                  </a:rPr>
                  <a:t>y</a:t>
                </a:r>
                <a:r>
                  <a:rPr lang="en-US" sz="2400" i="1" baseline="-25000" dirty="0" err="1">
                    <a:effectLst/>
                  </a:rPr>
                  <a:t>i</a:t>
                </a:r>
                <a:r>
                  <a:rPr lang="en-US" sz="2400" baseline="-25000" dirty="0" err="1">
                    <a:effectLst/>
                  </a:rPr>
                  <a:t>j</a:t>
                </a:r>
                <a:r>
                  <a:rPr lang="en-US" sz="2400" dirty="0">
                    <a:effectLst/>
                  </a:rPr>
                  <a:t> = measurement for </a:t>
                </a:r>
                <a:r>
                  <a:rPr lang="en-US" sz="2400" i="1" dirty="0">
                    <a:effectLst/>
                  </a:rPr>
                  <a:t>j-</a:t>
                </a:r>
                <a:r>
                  <a:rPr lang="en-US" sz="2400" dirty="0" err="1">
                    <a:effectLst/>
                  </a:rPr>
                  <a:t>th</a:t>
                </a:r>
                <a:r>
                  <a:rPr lang="en-US" sz="2400" dirty="0">
                    <a:effectLst/>
                  </a:rPr>
                  <a:t> element (SSU)  in </a:t>
                </a:r>
                <a:r>
                  <a:rPr lang="en-US" sz="2400" i="1" dirty="0" err="1">
                    <a:effectLst/>
                  </a:rPr>
                  <a:t>i-</a:t>
                </a:r>
                <a:r>
                  <a:rPr lang="en-US" sz="2400" dirty="0" err="1">
                    <a:effectLst/>
                  </a:rPr>
                  <a:t>th</a:t>
                </a:r>
                <a:r>
                  <a:rPr lang="en-US" sz="2400" dirty="0">
                    <a:effectLst/>
                  </a:rPr>
                  <a:t> cluster (PSU).</a:t>
                </a:r>
              </a:p>
              <a:p>
                <a:pPr algn="l"/>
                <a:r>
                  <a:rPr lang="en-US" sz="2400" dirty="0">
                    <a:effectLst/>
                  </a:rPr>
                  <a:t> </a:t>
                </a:r>
              </a:p>
              <a:p>
                <a:pPr algn="l"/>
                <a:r>
                  <a:rPr lang="en-US" sz="2400" dirty="0">
                    <a:effectLst/>
                  </a:rPr>
                  <a:t>In the simple case of equal-sized clusters (although may be unrealistic), the total number of elements in the population,</a:t>
                </a:r>
              </a:p>
              <a:p>
                <a:pPr algn="l"/>
                <a:r>
                  <a:rPr lang="en-US" sz="2400" dirty="0">
                    <a:effectLst/>
                  </a:rPr>
                  <a:t> </a:t>
                </a:r>
              </a:p>
              <a:p>
                <a:r>
                  <a:rPr lang="en-US" sz="2400" i="1" dirty="0">
                    <a:effectLst/>
                  </a:rPr>
                  <a:t>K= N*M</a:t>
                </a:r>
                <a:r>
                  <a:rPr lang="en-US" sz="2400" dirty="0">
                    <a:effectLst/>
                  </a:rPr>
                  <a:t>, where </a:t>
                </a:r>
                <a:r>
                  <a:rPr lang="en-US" sz="2400" i="1" dirty="0" err="1">
                    <a:effectLst/>
                  </a:rPr>
                  <a:t>Mi</a:t>
                </a:r>
                <a:r>
                  <a:rPr lang="en-US" sz="2400" i="1" dirty="0">
                    <a:effectLst/>
                  </a:rPr>
                  <a:t>=M </a:t>
                </a:r>
                <a:r>
                  <a:rPr lang="en-US" sz="2400" dirty="0">
                    <a:effectLst/>
                  </a:rPr>
                  <a:t>(constant for all the clusters)</a:t>
                </a:r>
              </a:p>
              <a:p>
                <a:pPr algn="l"/>
                <a:r>
                  <a:rPr lang="en-US" sz="2400" dirty="0">
                    <a:effectLst/>
                  </a:rPr>
                  <a:t>If the clusters are of unequal sizes, the total number of elements in </a:t>
                </a:r>
                <a:r>
                  <a:rPr lang="en-US" sz="2400" dirty="0" smtClean="0">
                    <a:effectLst/>
                  </a:rPr>
                  <a:t>the population:</a:t>
                </a:r>
              </a:p>
              <a:p>
                <a:pPr algn="l"/>
                <a:r>
                  <a:rPr lang="en-US" sz="2400" dirty="0">
                    <a:effectLst/>
                  </a:rPr>
                  <a:t>	</a:t>
                </a:r>
                <a:r>
                  <a:rPr lang="en-US" sz="2400" dirty="0" smtClean="0">
                    <a:effectLst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effectLst/>
                </a:endParaRPr>
              </a:p>
              <a:p>
                <a:pPr algn="l"/>
                <a:r>
                  <a:rPr lang="en-US" sz="2400" dirty="0">
                    <a:effectLst/>
                  </a:rPr>
                  <a:t/>
                </a:r>
                <a:br>
                  <a:rPr lang="en-US" sz="2400" dirty="0">
                    <a:effectLst/>
                  </a:rPr>
                </a:br>
                <a:r>
                  <a:rPr lang="en-US" sz="2400" dirty="0">
                    <a:effectLst/>
                  </a:rPr>
                  <a:t> 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4594719"/>
              </a:xfrm>
              <a:prstGeom prst="rect">
                <a:avLst/>
              </a:prstGeom>
              <a:blipFill rotWithShape="0">
                <a:blip r:embed="rId3"/>
                <a:stretch>
                  <a:fillRect l="-1074" t="-1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0428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3051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>
                    <a:effectLst/>
                  </a:rPr>
                  <a:t>Sample mean for the </a:t>
                </a:r>
                <a:r>
                  <a:rPr lang="en-US" sz="2400" dirty="0" err="1" smtClean="0">
                    <a:effectLst/>
                  </a:rPr>
                  <a:t>ith</a:t>
                </a:r>
                <a:r>
                  <a:rPr lang="en-US" sz="2400" dirty="0" smtClean="0">
                    <a:effectLst/>
                  </a:rPr>
                  <a:t> PSU: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𝑐𝑙𝑢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2400" dirty="0">
                  <a:effectLst/>
                </a:endParaRPr>
              </a:p>
              <a:p>
                <a:pPr algn="l"/>
                <a:r>
                  <a:rPr lang="en-US" sz="2400" dirty="0" smtClean="0">
                    <a:effectLst/>
                  </a:rPr>
                  <a:t>Sample mean (unbiased):</a:t>
                </a:r>
              </a:p>
              <a:p>
                <a:r>
                  <a:rPr lang="en-US" sz="2400" dirty="0">
                    <a:effectLst/>
                  </a:rPr>
                  <a:t> 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𝑐𝑙𝑢</m:t>
                            </m:r>
                          </m:sub>
                        </m:sSub>
                      </m:e>
                    </m:acc>
                    <m:r>
                      <a:rPr lang="en-US" sz="2400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US" sz="240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num>
                      <m:den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𝑁𝑀</m:t>
                        </m:r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 smtClean="0">
                  <a:effectLst/>
                </a:endParaRPr>
              </a:p>
              <a:p>
                <a:pPr algn="l"/>
                <a:r>
                  <a:rPr lang="en-US" sz="2400" dirty="0" smtClean="0">
                    <a:effectLst/>
                  </a:rPr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2400" b="0" i="1" smtClean="0"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i="1">
                            <a:effectLst/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  <m:sup/>
                      <m:e>
                        <m:sSub>
                          <m:sSubPr>
                            <m:ctrlP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400" dirty="0" smtClean="0">
                    <a:effectLst/>
                  </a:rPr>
                  <a:t> is the estimator of sample total. 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3051220"/>
              </a:xfrm>
              <a:prstGeom prst="rect">
                <a:avLst/>
              </a:prstGeom>
              <a:blipFill rotWithShape="0">
                <a:blip r:embed="rId3"/>
                <a:stretch>
                  <a:fillRect l="-1074" t="-1600" b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07756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5770" y="1230630"/>
                <a:ext cx="8515350" cy="51131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dirty="0" smtClean="0">
                    <a:effectLst/>
                  </a:rPr>
                  <a:t>The variance of mean </a:t>
                </a:r>
                <a:endParaRPr lang="en-US" sz="2400" b="0" i="1" dirty="0" smtClean="0">
                  <a:effectLst/>
                  <a:latin typeface="Cambria Math" panose="02040503050406030204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𝑐𝑙𝑢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(1−</m:t>
                      </m:r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>
                  <a:effectLst/>
                </a:endParaRPr>
              </a:p>
              <a:p>
                <a:pPr algn="l"/>
                <a:r>
                  <a:rPr lang="en-US" sz="2400" dirty="0" smtClean="0">
                    <a:effectLst/>
                  </a:rPr>
                  <a:t>With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𝑐𝑙𝑢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2400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(1−</m:t>
                          </m:r>
                          <m:f>
                            <m:fPr>
                              <m:ctrlP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2400" dirty="0">
                  <a:effectLst/>
                </a:endParaRPr>
              </a:p>
              <a:p>
                <a:pPr algn="l"/>
                <a:r>
                  <a:rPr lang="en-US" sz="2400" dirty="0" smtClean="0">
                    <a:effectLst/>
                  </a:rPr>
                  <a:t>Where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b="0" i="1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 smtClean="0">
                  <a:effectLst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i="1">
                              <a:effectLst/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i="1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>
                  <a:effectLst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" y="1230630"/>
                <a:ext cx="8515350" cy="5113195"/>
              </a:xfrm>
              <a:prstGeom prst="rect">
                <a:avLst/>
              </a:prstGeom>
              <a:blipFill rotWithShape="0">
                <a:blip r:embed="rId3"/>
                <a:stretch>
                  <a:fillRect l="-1074" t="-9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69125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Comparison with </a:t>
            </a:r>
            <a:r>
              <a:rPr lang="en-US" sz="2400" b="1" dirty="0" smtClean="0"/>
              <a:t>stratification</a:t>
            </a:r>
          </a:p>
          <a:p>
            <a:pPr algn="l"/>
            <a:endParaRPr lang="en-US" sz="24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</a:t>
            </a:r>
            <a:r>
              <a:rPr lang="en-US" sz="2400" dirty="0"/>
              <a:t>both clusters and stratification we partition the population into subgroups (</a:t>
            </a:r>
            <a:r>
              <a:rPr lang="en-US" sz="2400" dirty="0" smtClean="0"/>
              <a:t>strata or </a:t>
            </a:r>
            <a:r>
              <a:rPr lang="en-US" sz="2400" dirty="0"/>
              <a:t>clusters).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</a:t>
            </a:r>
            <a:r>
              <a:rPr lang="en-US" sz="2400" dirty="0"/>
              <a:t>stratification, we sample from each of the subgroups</a:t>
            </a:r>
            <a:r>
              <a:rPr lang="en-US" sz="2400" dirty="0" smtClean="0"/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</a:t>
            </a:r>
            <a:r>
              <a:rPr lang="en-US" sz="2400" dirty="0"/>
              <a:t>cluster sampling, we sample all of the units in a subset of subgroups</a:t>
            </a:r>
            <a:r>
              <a:rPr lang="en-US" sz="2400" dirty="0" smtClean="0"/>
              <a:t>.</a:t>
            </a:r>
          </a:p>
          <a:p>
            <a:pPr algn="l"/>
            <a:endParaRPr lang="en-US" sz="2400" b="1" dirty="0"/>
          </a:p>
          <a:p>
            <a:pPr algn="l"/>
            <a:r>
              <a:rPr lang="en-US" sz="2400" b="1" dirty="0" smtClean="0"/>
              <a:t>Precision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In </a:t>
            </a:r>
            <a:r>
              <a:rPr lang="en-US" sz="2400" dirty="0"/>
              <a:t>general, for a given total sample size n,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Cluster </a:t>
            </a:r>
            <a:r>
              <a:rPr lang="en-US" sz="2400" dirty="0"/>
              <a:t>sampling will produce estimates with the largest variance.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SRS </a:t>
            </a:r>
            <a:r>
              <a:rPr lang="en-US" sz="2400" dirty="0"/>
              <a:t>will be intermediate.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Stratification </a:t>
            </a:r>
            <a:r>
              <a:rPr lang="en-US" sz="2400" dirty="0"/>
              <a:t>will give the smallest variance</a:t>
            </a:r>
            <a:r>
              <a:rPr lang="en-US" sz="2400" dirty="0" smtClean="0"/>
              <a:t>.	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40589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70010"/>
            <a:ext cx="85267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outcome variable is </a:t>
            </a:r>
            <a:r>
              <a:rPr lang="en-US" sz="2400" b="1" dirty="0">
                <a:solidFill>
                  <a:srgbClr val="000000"/>
                </a:solidFill>
                <a:latin typeface="Book Antiqua" panose="02040602050305030304" pitchFamily="18" charset="0"/>
              </a:rPr>
              <a:t>Bernoulli random variable. </a:t>
            </a:r>
            <a:endParaRPr lang="en-US" sz="24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marR="0" algn="just"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A </a:t>
            </a: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binary variable have only yes/no category of responses.</a:t>
            </a:r>
          </a:p>
          <a:p>
            <a:pPr marR="0" algn="just"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“</a:t>
            </a: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Do you consider AIDS is the most urgent health problem of the US?”</a:t>
            </a:r>
          </a:p>
          <a:p>
            <a:pPr marR="0" algn="just"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29% responded “yes”, and 71% responded “no”. </a:t>
            </a:r>
          </a:p>
          <a:p>
            <a:pPr marR="0" algn="just"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Let p = 0.29, and q = 1 – p = 0.71. </a:t>
            </a:r>
          </a:p>
          <a:p>
            <a:pPr marR="0" algn="just"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So, 872 X 0.29 = 253 responded “Yes”, and </a:t>
            </a:r>
          </a:p>
          <a:p>
            <a:pPr marR="0" algn="just"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     872 </a:t>
            </a:r>
            <a:r>
              <a:rPr lang="en-US" sz="2400" dirty="0">
                <a:solidFill>
                  <a:srgbClr val="000000"/>
                </a:solidFill>
                <a:latin typeface="Book Antiqua" panose="02040602050305030304" pitchFamily="18" charset="0"/>
              </a:rPr>
              <a:t>X 0.71 = 619 responded “No”.</a:t>
            </a:r>
          </a:p>
          <a:p>
            <a:pPr marR="0" algn="just"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5154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Cluster Sampling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45770" y="1230630"/>
            <a:ext cx="85153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Reference:</a:t>
            </a:r>
          </a:p>
          <a:p>
            <a:pPr algn="l"/>
            <a:endParaRPr lang="en-US" sz="2400" b="1" dirty="0"/>
          </a:p>
          <a:p>
            <a:pPr algn="l"/>
            <a:r>
              <a:rPr lang="en-US" sz="2400" dirty="0"/>
              <a:t>Sampling: Design and Analysis</a:t>
            </a:r>
          </a:p>
          <a:p>
            <a:pPr algn="l"/>
            <a:r>
              <a:rPr lang="en-US" sz="2400" dirty="0" smtClean="0"/>
              <a:t>Sharon L. </a:t>
            </a:r>
            <a:r>
              <a:rPr lang="en-US" sz="2400" dirty="0" err="1" smtClean="0"/>
              <a:t>Lohr</a:t>
            </a:r>
            <a:endParaRPr lang="en-US" sz="2400" dirty="0" smtClean="0"/>
          </a:p>
          <a:p>
            <a:pPr algn="l"/>
            <a:r>
              <a:rPr lang="en-US" sz="2400" dirty="0" smtClean="0"/>
              <a:t>Duxbury </a:t>
            </a:r>
            <a:r>
              <a:rPr lang="en-US" sz="2400" dirty="0"/>
              <a:t>Press</a:t>
            </a:r>
          </a:p>
        </p:txBody>
      </p:sp>
    </p:spTree>
    <p:extLst>
      <p:ext uri="{BB962C8B-B14F-4D97-AF65-F5344CB8AC3E}">
        <p14:creationId xmlns:p14="http://schemas.microsoft.com/office/powerpoint/2010/main" val="22066850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4991" y="1479560"/>
                <a:ext cx="8010843" cy="27556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0" algn="l"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In </a:t>
                </a:r>
                <a:r>
                  <a:rPr lang="en-US" sz="2400" dirty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summary, from the raw data, Gallup’s statistician </a:t>
                </a:r>
                <a:r>
                  <a:rPr lang="en-US" sz="2400" i="1" dirty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estimated </a:t>
                </a:r>
                <a:r>
                  <a:rPr lang="en-US" sz="2400" dirty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that </a:t>
                </a:r>
                <a:endParaRPr lang="en-US" sz="2400" dirty="0" smtClean="0">
                  <a:solidFill>
                    <a:srgbClr val="000000"/>
                  </a:solidFill>
                  <a:latin typeface="Book Antiqua" panose="02040602050305030304" pitchFamily="18" charset="0"/>
                </a:endParaRPr>
              </a:p>
              <a:p>
                <a:pPr marR="0"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(1+0+0+…+1)</m:t>
                              </m:r>
                            </m:e>
                          </m:nary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872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253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872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=0.29</m:t>
                      </m:r>
                    </m:oMath>
                  </m:oMathPara>
                </a14:m>
                <a:endParaRPr lang="en-US" sz="2400" dirty="0" smtClean="0">
                  <a:solidFill>
                    <a:srgbClr val="000000"/>
                  </a:solidFill>
                  <a:latin typeface="Book Antiqua" panose="02040602050305030304" pitchFamily="18" charset="0"/>
                </a:endParaRPr>
              </a:p>
              <a:p>
                <a:pPr marR="0" algn="l">
                  <a:spcAft>
                    <a:spcPts val="1200"/>
                  </a:spcAft>
                </a:pPr>
                <a:endParaRPr lang="en-US" sz="2400" dirty="0">
                  <a:solidFill>
                    <a:srgbClr val="000000"/>
                  </a:solidFill>
                  <a:latin typeface="Book Antiqua" panose="02040602050305030304" pitchFamily="18" charset="0"/>
                </a:endParaRPr>
              </a:p>
              <a:p>
                <a:pPr marR="0" algn="l"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Here, 1 = “yes”, and 0 </a:t>
                </a:r>
                <a:r>
                  <a:rPr lang="en-US" sz="2400" dirty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= “no” responses. </a:t>
                </a:r>
                <a:endParaRPr lang="en-US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91" y="1479560"/>
                <a:ext cx="8010843" cy="2755691"/>
              </a:xfrm>
              <a:prstGeom prst="rect">
                <a:avLst/>
              </a:prstGeom>
              <a:blipFill rotWithShape="0">
                <a:blip r:embed="rId3"/>
                <a:stretch>
                  <a:fillRect l="-1294" t="-1991" b="-5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680314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19271" y="1228100"/>
                <a:ext cx="8445659" cy="52579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spcAft>
                    <a:spcPts val="1200"/>
                  </a:spcAft>
                </a:pPr>
                <a:r>
                  <a:rPr lang="en-US" sz="2400" dirty="0" smtClean="0"/>
                  <a:t>How much confidence do we have on this “point estimate” (29%) ? </a:t>
                </a:r>
              </a:p>
              <a:p>
                <a:pPr algn="l">
                  <a:spcAft>
                    <a:spcPts val="1200"/>
                  </a:spcAft>
                </a:pPr>
                <a:r>
                  <a:rPr lang="en-US" sz="2400" dirty="0"/>
                  <a:t>From our knowledge of basic statistics, we can construct a 95% confidence interval around p as:</a:t>
                </a:r>
                <a:endParaRPr lang="en-US" sz="2400" b="0" i="1" dirty="0" smtClean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.05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𝑠𝑒</m:t>
                    </m:r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</a:rPr>
                  <a:t>)</a:t>
                </a:r>
              </a:p>
              <a:p>
                <a:pPr marR="0" algn="l"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That is, 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 smtClean="0">
                  <a:solidFill>
                    <a:srgbClr val="000000"/>
                  </a:solidFill>
                  <a:latin typeface="Book Antiqua" panose="02040602050305030304" pitchFamily="18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.29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±1.96∗</m:t>
                    </m:r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.29</m:t>
                                </m:r>
                              </m:e>
                            </m:d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.(71)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872</m:t>
                            </m:r>
                          </m:den>
                        </m:f>
                      </m:e>
                    </m:rad>
                  </m:oMath>
                </a14:m>
                <a:endParaRPr lang="en-US" sz="2400" dirty="0" smtClean="0">
                  <a:solidFill>
                    <a:srgbClr val="000000"/>
                  </a:solidFill>
                  <a:latin typeface="Book Antiqua" panose="0204060205030503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=.29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2400" dirty="0" smtClean="0">
                    <a:solidFill>
                      <a:srgbClr val="000000"/>
                    </a:solidFill>
                    <a:latin typeface="Book Antiqua" panose="02040602050305030304" pitchFamily="18" charset="0"/>
                  </a:rPr>
                  <a:t>0.03</a:t>
                </a:r>
                <a:endParaRPr lang="en-US" sz="2400" dirty="0">
                  <a:solidFill>
                    <a:srgbClr val="000000"/>
                  </a:solidFill>
                  <a:latin typeface="Book Antiqua" panose="02040602050305030304" pitchFamily="18" charset="0"/>
                </a:endParaRPr>
              </a:p>
              <a:p>
                <a:pPr marR="0" algn="l">
                  <a:spcAft>
                    <a:spcPts val="1200"/>
                  </a:spcAft>
                </a:pPr>
                <a:r>
                  <a:rPr lang="en-US" sz="2400" dirty="0">
                    <a:latin typeface="Book Antiqua" panose="02040602050305030304" pitchFamily="18" charset="0"/>
                  </a:rPr>
                  <a:t>So, 95% CI of </a:t>
                </a:r>
                <a:r>
                  <a:rPr lang="en-US" sz="2400" i="1" dirty="0">
                    <a:latin typeface="Book Antiqua" panose="02040602050305030304" pitchFamily="18" charset="0"/>
                  </a:rPr>
                  <a:t>p </a:t>
                </a:r>
                <a:r>
                  <a:rPr lang="en-US" sz="2400" dirty="0">
                    <a:latin typeface="Book Antiqua" panose="02040602050305030304" pitchFamily="18" charset="0"/>
                  </a:rPr>
                  <a:t>ranges between (.26 to .32).</a:t>
                </a:r>
                <a:endParaRPr lang="en-US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71" y="1228100"/>
                <a:ext cx="8445659" cy="5257978"/>
              </a:xfrm>
              <a:prstGeom prst="rect">
                <a:avLst/>
              </a:prstGeom>
              <a:blipFill rotWithShape="0">
                <a:blip r:embed="rId3"/>
                <a:stretch>
                  <a:fillRect l="-1154" t="-927" r="-1948" b="-2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83010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/>
              <a:t>Introduction to Sampling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4991" y="1614031"/>
                <a:ext cx="8010843" cy="20649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.05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m:rPr>
                          <m:nor/>
                        </m:rPr>
                        <a:rPr lang="en-US" sz="2400" dirty="0">
                          <a:solidFill>
                            <a:srgbClr val="000000"/>
                          </a:solidFill>
                        </a:rPr>
                        <m:t>)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</a:endParaRPr>
              </a:p>
              <a:p>
                <a:pPr marR="0" algn="l">
                  <a:spcAft>
                    <a:spcPts val="1200"/>
                  </a:spcAft>
                </a:pPr>
                <a:r>
                  <a:rPr lang="en-US" sz="2400" dirty="0" smtClean="0"/>
                  <a:t>The </a:t>
                </a:r>
                <a:r>
                  <a:rPr lang="en-US" sz="2400" dirty="0"/>
                  <a:t>above mathematical expression could be rephrased as</a:t>
                </a:r>
                <a:r>
                  <a:rPr lang="en-US" sz="2400" dirty="0" smtClean="0"/>
                  <a:t>:</a:t>
                </a:r>
              </a:p>
              <a:p>
                <a:pPr algn="l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𝑒𝑠𝑡𝑖𝑚𝑎𝑡𝑒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𝑚𝑎𝑟𝑔𝑖𝑛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_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𝑒𝑟𝑟𝑜𝑟</m:t>
                      </m:r>
                    </m:oMath>
                  </m:oMathPara>
                </a14:m>
                <a:endParaRPr lang="en-US" sz="2400" b="0" dirty="0" smtClean="0">
                  <a:solidFill>
                    <a:srgbClr val="000000"/>
                  </a:solidFill>
                  <a:ea typeface="Cambria Math" panose="02040503050406030204" pitchFamily="18" charset="0"/>
                </a:endParaRPr>
              </a:p>
              <a:p>
                <a:pPr algn="l">
                  <a:spcAft>
                    <a:spcPts val="1200"/>
                  </a:spcAft>
                </a:pPr>
                <a:r>
                  <a:rPr lang="en-US" sz="2400" dirty="0" smtClean="0"/>
                  <a:t>                                 (29%)              (3%) </a:t>
                </a:r>
                <a:endParaRPr lang="en-US" dirty="0">
                  <a:latin typeface="Book Antiqua" panose="0204060205030503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991" y="1614031"/>
                <a:ext cx="8010843" cy="2064989"/>
              </a:xfrm>
              <a:prstGeom prst="rect">
                <a:avLst/>
              </a:prstGeom>
              <a:blipFill rotWithShape="0">
                <a:blip r:embed="rId3"/>
                <a:stretch>
                  <a:fillRect l="-1294" b="-5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53931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R GradSuccess">
  <a:themeElements>
    <a:clrScheme name="UCR Standard">
      <a:dk1>
        <a:sysClr val="windowText" lastClr="000000"/>
      </a:dk1>
      <a:lt1>
        <a:sysClr val="window" lastClr="FFFFFF"/>
      </a:lt1>
      <a:dk2>
        <a:srgbClr val="0F5494"/>
      </a:dk2>
      <a:lt2>
        <a:srgbClr val="EEA420"/>
      </a:lt2>
      <a:accent1>
        <a:srgbClr val="6A5B49"/>
      </a:accent1>
      <a:accent2>
        <a:srgbClr val="C3531F"/>
      </a:accent2>
      <a:accent3>
        <a:srgbClr val="5C731B"/>
      </a:accent3>
      <a:accent4>
        <a:srgbClr val="3A345F"/>
      </a:accent4>
      <a:accent5>
        <a:srgbClr val="02264D"/>
      </a:accent5>
      <a:accent6>
        <a:srgbClr val="AC8119"/>
      </a:accent6>
      <a:hlink>
        <a:srgbClr val="FFF0C6"/>
      </a:hlink>
      <a:folHlink>
        <a:srgbClr val="FFF0C6"/>
      </a:folHlink>
    </a:clrScheme>
    <a:fontScheme name="UCRTemplate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CRTemplate4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CRTemplate4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CRTemplate4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GradSuccess Template 1</Template>
  <TotalTime>12920</TotalTime>
  <Words>2549</Words>
  <Application>Microsoft Office PowerPoint</Application>
  <PresentationFormat>On-screen Show (4:3)</PresentationFormat>
  <Paragraphs>453</Paragraphs>
  <Slides>60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0" baseType="lpstr">
      <vt:lpstr>ＭＳ Ｐゴシック</vt:lpstr>
      <vt:lpstr>Arial</vt:lpstr>
      <vt:lpstr>Book Antiqua</vt:lpstr>
      <vt:lpstr>Cambria Math</vt:lpstr>
      <vt:lpstr>Courier New</vt:lpstr>
      <vt:lpstr>Monotype Sorts</vt:lpstr>
      <vt:lpstr>MS Reference Serif</vt:lpstr>
      <vt:lpstr>Times New Roman</vt:lpstr>
      <vt:lpstr>Wingdings</vt:lpstr>
      <vt:lpstr>UCR GradSuccess</vt:lpstr>
      <vt:lpstr>Survey Sampling and Methods</vt:lpstr>
      <vt:lpstr>Roadmap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Introduction to Sampling</vt:lpstr>
      <vt:lpstr>Simple Random Sampling</vt:lpstr>
      <vt:lpstr>Simple Random Sampling</vt:lpstr>
      <vt:lpstr>Simple Random Sampling</vt:lpstr>
      <vt:lpstr>Simple Random Sampling</vt:lpstr>
      <vt:lpstr>Simple Random Sampling</vt:lpstr>
      <vt:lpstr>Simple Random Sampling</vt:lpstr>
      <vt:lpstr>Simple Random Sampling</vt:lpstr>
      <vt:lpstr>Simple Random Sampling</vt:lpstr>
      <vt:lpstr>Simple Random Sampling</vt:lpstr>
      <vt:lpstr>Systematic Sampling</vt:lpstr>
      <vt:lpstr>Systematic Sampling</vt:lpstr>
      <vt:lpstr>Systematic Sampling</vt:lpstr>
      <vt:lpstr>Systematic Sampling</vt:lpstr>
      <vt:lpstr>Systematic Sampling</vt:lpstr>
      <vt:lpstr>Sample Size Estimate</vt:lpstr>
      <vt:lpstr>Sample Size Estimate</vt:lpstr>
      <vt:lpstr>Sample Size Estimate</vt:lpstr>
      <vt:lpstr>Sample Size Estimate</vt:lpstr>
      <vt:lpstr>Sample Size Estimate</vt:lpstr>
      <vt:lpstr>Sample Size Estimate</vt:lpstr>
      <vt:lpstr>Sample Size Estimate</vt:lpstr>
      <vt:lpstr>Sample Size Estimate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Stratified Sampling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  <vt:lpstr>Cluster Sampling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Variance and Experimental Design</dc:title>
  <dc:creator>Karen Xu</dc:creator>
  <cp:lastModifiedBy>GradQuant</cp:lastModifiedBy>
  <cp:revision>158</cp:revision>
  <dcterms:modified xsi:type="dcterms:W3CDTF">2017-01-17T19:58:20Z</dcterms:modified>
</cp:coreProperties>
</file>